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94" r:id="rId2"/>
    <p:sldMasterId id="2147483807" r:id="rId3"/>
  </p:sldMasterIdLst>
  <p:notesMasterIdLst>
    <p:notesMasterId r:id="rId22"/>
  </p:notesMasterIdLst>
  <p:handoutMasterIdLst>
    <p:handoutMasterId r:id="rId23"/>
  </p:handoutMasterIdLst>
  <p:sldIdLst>
    <p:sldId id="286" r:id="rId4"/>
    <p:sldId id="257" r:id="rId5"/>
    <p:sldId id="287" r:id="rId6"/>
    <p:sldId id="268" r:id="rId7"/>
    <p:sldId id="256" r:id="rId8"/>
    <p:sldId id="258" r:id="rId9"/>
    <p:sldId id="262" r:id="rId10"/>
    <p:sldId id="285" r:id="rId11"/>
    <p:sldId id="259" r:id="rId12"/>
    <p:sldId id="275" r:id="rId13"/>
    <p:sldId id="265" r:id="rId14"/>
    <p:sldId id="281" r:id="rId15"/>
    <p:sldId id="282" r:id="rId16"/>
    <p:sldId id="283" r:id="rId17"/>
    <p:sldId id="280" r:id="rId18"/>
    <p:sldId id="277" r:id="rId19"/>
    <p:sldId id="263" r:id="rId20"/>
    <p:sldId id="269" r:id="rId21"/>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153"/>
    <p:restoredTop sz="93801"/>
  </p:normalViewPr>
  <p:slideViewPr>
    <p:cSldViewPr>
      <p:cViewPr varScale="1">
        <p:scale>
          <a:sx n="114" d="100"/>
          <a:sy n="114" d="100"/>
        </p:scale>
        <p:origin x="1122"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6809F8A-3927-314E-B476-09C4F8F386DB}"/>
              </a:ext>
            </a:extLst>
          </p:cNvPr>
          <p:cNvSpPr>
            <a:spLocks noGrp="1"/>
          </p:cNvSpPr>
          <p:nvPr>
            <p:ph type="hdr" sz="quarter"/>
          </p:nvPr>
        </p:nvSpPr>
        <p:spPr>
          <a:xfrm>
            <a:off x="0" y="0"/>
            <a:ext cx="2971800" cy="46355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CA"/>
          </a:p>
        </p:txBody>
      </p:sp>
      <p:sp>
        <p:nvSpPr>
          <p:cNvPr id="3" name="Date Placeholder 2">
            <a:extLst>
              <a:ext uri="{FF2B5EF4-FFF2-40B4-BE49-F238E27FC236}">
                <a16:creationId xmlns:a16="http://schemas.microsoft.com/office/drawing/2014/main" id="{76CD58E4-E3F3-4042-9ED2-BAE36A6A1FF4}"/>
              </a:ext>
            </a:extLst>
          </p:cNvPr>
          <p:cNvSpPr>
            <a:spLocks noGrp="1"/>
          </p:cNvSpPr>
          <p:nvPr>
            <p:ph type="dt" sz="quarter" idx="1"/>
          </p:nvPr>
        </p:nvSpPr>
        <p:spPr>
          <a:xfrm>
            <a:off x="3884613" y="0"/>
            <a:ext cx="2971800" cy="4635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cs typeface="Arial" panose="020B0604020202020204" pitchFamily="34" charset="0"/>
              </a:defRPr>
            </a:lvl1pPr>
          </a:lstStyle>
          <a:p>
            <a:pPr>
              <a:defRPr/>
            </a:pPr>
            <a:fld id="{AC50BC19-4BD9-5D4B-8EE8-D30D72818D71}" type="datetimeFigureOut">
              <a:rPr lang="en-CA" altLang="en-US"/>
              <a:pPr>
                <a:defRPr/>
              </a:pPr>
              <a:t>2022-03-22</a:t>
            </a:fld>
            <a:endParaRPr lang="en-CA" altLang="en-US"/>
          </a:p>
        </p:txBody>
      </p:sp>
      <p:sp>
        <p:nvSpPr>
          <p:cNvPr id="4" name="Footer Placeholder 3">
            <a:extLst>
              <a:ext uri="{FF2B5EF4-FFF2-40B4-BE49-F238E27FC236}">
                <a16:creationId xmlns:a16="http://schemas.microsoft.com/office/drawing/2014/main" id="{EED2835B-A3C5-3645-934A-722B8F79DB82}"/>
              </a:ext>
            </a:extLst>
          </p:cNvPr>
          <p:cNvSpPr>
            <a:spLocks noGrp="1"/>
          </p:cNvSpPr>
          <p:nvPr>
            <p:ph type="ftr" sz="quarter" idx="2"/>
          </p:nvPr>
        </p:nvSpPr>
        <p:spPr>
          <a:xfrm>
            <a:off x="0" y="8831263"/>
            <a:ext cx="2971800" cy="46355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CA"/>
          </a:p>
        </p:txBody>
      </p:sp>
      <p:sp>
        <p:nvSpPr>
          <p:cNvPr id="5" name="Slide Number Placeholder 4">
            <a:extLst>
              <a:ext uri="{FF2B5EF4-FFF2-40B4-BE49-F238E27FC236}">
                <a16:creationId xmlns:a16="http://schemas.microsoft.com/office/drawing/2014/main" id="{027A786D-AB51-B845-9A34-2D70B9CE81F6}"/>
              </a:ext>
            </a:extLst>
          </p:cNvPr>
          <p:cNvSpPr>
            <a:spLocks noGrp="1"/>
          </p:cNvSpPr>
          <p:nvPr>
            <p:ph type="sldNum" sz="quarter" idx="3"/>
          </p:nvPr>
        </p:nvSpPr>
        <p:spPr>
          <a:xfrm>
            <a:off x="3884613" y="8831263"/>
            <a:ext cx="2971800"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cs typeface="Arial" panose="020B0604020202020204" pitchFamily="34" charset="0"/>
              </a:defRPr>
            </a:lvl1pPr>
          </a:lstStyle>
          <a:p>
            <a:pPr>
              <a:defRPr/>
            </a:pPr>
            <a:fld id="{3D215E4F-80E9-8544-91B0-4D629BEE2CCB}" type="slidenum">
              <a:rPr lang="en-CA" altLang="en-US"/>
              <a:pPr>
                <a:defRPr/>
              </a:pPr>
              <a:t>‹#›</a:t>
            </a:fld>
            <a:endParaRPr lang="en-CA" altLang="en-US"/>
          </a:p>
        </p:txBody>
      </p:sp>
    </p:spTree>
    <p:extLst>
      <p:ext uri="{BB962C8B-B14F-4D97-AF65-F5344CB8AC3E}">
        <p14:creationId xmlns:p14="http://schemas.microsoft.com/office/powerpoint/2010/main" val="1759087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083FB9-05B5-0C43-B57F-2AA7490DB621}"/>
              </a:ext>
            </a:extLst>
          </p:cNvPr>
          <p:cNvSpPr>
            <a:spLocks noGrp="1"/>
          </p:cNvSpPr>
          <p:nvPr>
            <p:ph type="hdr" sz="quarter"/>
          </p:nvPr>
        </p:nvSpPr>
        <p:spPr>
          <a:xfrm>
            <a:off x="0" y="0"/>
            <a:ext cx="2971800" cy="46355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CA"/>
          </a:p>
        </p:txBody>
      </p:sp>
      <p:sp>
        <p:nvSpPr>
          <p:cNvPr id="3" name="Date Placeholder 2">
            <a:extLst>
              <a:ext uri="{FF2B5EF4-FFF2-40B4-BE49-F238E27FC236}">
                <a16:creationId xmlns:a16="http://schemas.microsoft.com/office/drawing/2014/main" id="{7FC99D94-D15C-A746-AEE0-1051ABFBDCF1}"/>
              </a:ext>
            </a:extLst>
          </p:cNvPr>
          <p:cNvSpPr>
            <a:spLocks noGrp="1"/>
          </p:cNvSpPr>
          <p:nvPr>
            <p:ph type="dt" idx="1"/>
          </p:nvPr>
        </p:nvSpPr>
        <p:spPr>
          <a:xfrm>
            <a:off x="3884613" y="0"/>
            <a:ext cx="2971800" cy="4635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anose="020F0502020204030204" pitchFamily="34" charset="0"/>
                <a:cs typeface="Arial" panose="020B0604020202020204" pitchFamily="34" charset="0"/>
              </a:defRPr>
            </a:lvl1pPr>
          </a:lstStyle>
          <a:p>
            <a:pPr>
              <a:defRPr/>
            </a:pPr>
            <a:fld id="{D7E99548-A249-6940-9BAA-D17BFB2F2509}" type="datetimeFigureOut">
              <a:rPr lang="en-CA" altLang="en-US"/>
              <a:pPr>
                <a:defRPr/>
              </a:pPr>
              <a:t>2022-03-22</a:t>
            </a:fld>
            <a:endParaRPr lang="en-CA" altLang="en-US"/>
          </a:p>
        </p:txBody>
      </p:sp>
      <p:sp>
        <p:nvSpPr>
          <p:cNvPr id="4" name="Slide Image Placeholder 3">
            <a:extLst>
              <a:ext uri="{FF2B5EF4-FFF2-40B4-BE49-F238E27FC236}">
                <a16:creationId xmlns:a16="http://schemas.microsoft.com/office/drawing/2014/main" id="{011FBDDB-CD46-5445-8B8B-85769FCFDE0F}"/>
              </a:ext>
            </a:extLst>
          </p:cNvPr>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AD2628C3-7310-F14D-AE34-F5BDC79016C5}"/>
              </a:ext>
            </a:extLst>
          </p:cNvPr>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6C92D5A7-B6BD-464B-9D2E-2A0D8FA05D6D}"/>
              </a:ext>
            </a:extLst>
          </p:cNvPr>
          <p:cNvSpPr>
            <a:spLocks noGrp="1"/>
          </p:cNvSpPr>
          <p:nvPr>
            <p:ph type="ftr" sz="quarter" idx="4"/>
          </p:nvPr>
        </p:nvSpPr>
        <p:spPr>
          <a:xfrm>
            <a:off x="0" y="8831263"/>
            <a:ext cx="2971800" cy="46355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CA"/>
          </a:p>
        </p:txBody>
      </p:sp>
      <p:sp>
        <p:nvSpPr>
          <p:cNvPr id="7" name="Slide Number Placeholder 6">
            <a:extLst>
              <a:ext uri="{FF2B5EF4-FFF2-40B4-BE49-F238E27FC236}">
                <a16:creationId xmlns:a16="http://schemas.microsoft.com/office/drawing/2014/main" id="{364C3473-A066-6042-A6EA-1D7BA9953732}"/>
              </a:ext>
            </a:extLst>
          </p:cNvPr>
          <p:cNvSpPr>
            <a:spLocks noGrp="1"/>
          </p:cNvSpPr>
          <p:nvPr>
            <p:ph type="sldNum" sz="quarter" idx="5"/>
          </p:nvPr>
        </p:nvSpPr>
        <p:spPr>
          <a:xfrm>
            <a:off x="3884613" y="8831263"/>
            <a:ext cx="2971800"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cs typeface="Arial" panose="020B0604020202020204" pitchFamily="34" charset="0"/>
              </a:defRPr>
            </a:lvl1pPr>
          </a:lstStyle>
          <a:p>
            <a:pPr>
              <a:defRPr/>
            </a:pPr>
            <a:fld id="{A9F36E6C-7E16-0E46-98C1-18D8E895FD19}" type="slidenum">
              <a:rPr lang="en-CA" altLang="en-US"/>
              <a:pPr>
                <a:defRPr/>
              </a:pPr>
              <a:t>‹#›</a:t>
            </a:fld>
            <a:endParaRPr lang="en-CA" altLang="en-US"/>
          </a:p>
        </p:txBody>
      </p:sp>
    </p:spTree>
    <p:extLst>
      <p:ext uri="{BB962C8B-B14F-4D97-AF65-F5344CB8AC3E}">
        <p14:creationId xmlns:p14="http://schemas.microsoft.com/office/powerpoint/2010/main" val="1223376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5" name="Google Shape;255;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28600" marR="0" lvl="0" indent="-228600" algn="l" rtl="0">
              <a:lnSpc>
                <a:spcPct val="100000"/>
              </a:lnSpc>
              <a:spcBef>
                <a:spcPts val="0"/>
              </a:spcBef>
              <a:spcAft>
                <a:spcPts val="0"/>
              </a:spcAft>
              <a:buClr>
                <a:schemeClr val="dk1"/>
              </a:buClr>
              <a:buSzPts val="1200"/>
              <a:buFont typeface="Arial"/>
              <a:buChar char="•"/>
            </a:pPr>
            <a:r>
              <a:rPr lang="en-CA" dirty="0"/>
              <a:t>Hello everyone, welcome to our Lunch and Learn Series. Today is part 2 in our series, Newcomers and Transition Child Benefits with our presenters, lawyers Heather Neufeld and Liz Majic from Connecting Ottawa (link).  If you missed Part 1 – Newcomers and the Child Tax Benefit – we will provide that link to the recording and slides to all of you. My name is Karen Dick and I am your CLEO host today. My colleague Urooj </a:t>
            </a:r>
            <a:r>
              <a:rPr lang="en-CA" dirty="0" err="1"/>
              <a:t>Ameeruddin</a:t>
            </a:r>
            <a:r>
              <a:rPr lang="en-CA" dirty="0"/>
              <a:t> is our CLEO tech specialist today – you can reach her in the chat if you have any issues.  </a:t>
            </a:r>
            <a:endParaRPr dirty="0"/>
          </a:p>
          <a:p>
            <a:pPr marL="0" marR="0" lvl="0" indent="0" algn="l" rtl="0">
              <a:lnSpc>
                <a:spcPct val="100000"/>
              </a:lnSpc>
              <a:spcBef>
                <a:spcPts val="0"/>
              </a:spcBef>
              <a:spcAft>
                <a:spcPts val="0"/>
              </a:spcAft>
              <a:buNone/>
            </a:pPr>
            <a:endParaRPr dirty="0"/>
          </a:p>
          <a:p>
            <a:pPr marL="0" marR="0" lvl="0" indent="0" algn="l" rtl="0">
              <a:lnSpc>
                <a:spcPct val="100000"/>
              </a:lnSpc>
              <a:spcBef>
                <a:spcPts val="0"/>
              </a:spcBef>
              <a:spcAft>
                <a:spcPts val="0"/>
              </a:spcAft>
              <a:buSzPts val="1400"/>
              <a:buNone/>
            </a:pPr>
            <a:endParaRPr dirty="0"/>
          </a:p>
          <a:p>
            <a:pPr marL="228600" marR="0" lvl="0" indent="-15240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dirty="0"/>
          </a:p>
        </p:txBody>
      </p:sp>
      <p:sp>
        <p:nvSpPr>
          <p:cNvPr id="256" name="Google Shape;256;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CA"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3" name="Google Shape;26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CA" dirty="0"/>
              <a:t>Our presentation today will run for 45 minutes in total – including time for you to ask questions using the Q+A function. </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r>
              <a:rPr lang="en-CA" dirty="0"/>
              <a:t>This is legal information only, not to be taken as legal advice. This includes answers to your questions, which should be general and not related to a specific situation. </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r>
              <a:rPr lang="en-CA" dirty="0"/>
              <a:t>The information is current as of today's date march 22, 2022.</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r>
              <a:rPr lang="en-CA" dirty="0"/>
              <a:t>Recording and slides – part 1 and part 2</a:t>
            </a:r>
          </a:p>
          <a:p>
            <a:pPr marL="0" lvl="0" indent="0" algn="l" rtl="0">
              <a:lnSpc>
                <a:spcPct val="100000"/>
              </a:lnSpc>
              <a:spcBef>
                <a:spcPts val="0"/>
              </a:spcBef>
              <a:spcAft>
                <a:spcPts val="0"/>
              </a:spcAft>
              <a:buSzPts val="1400"/>
              <a:buNone/>
            </a:pPr>
            <a:endParaRPr lang="en-CA" dirty="0"/>
          </a:p>
          <a:p>
            <a:pPr marL="0" lvl="0" indent="0" algn="l" rtl="0">
              <a:lnSpc>
                <a:spcPct val="100000"/>
              </a:lnSpc>
              <a:spcBef>
                <a:spcPts val="0"/>
              </a:spcBef>
              <a:spcAft>
                <a:spcPts val="0"/>
              </a:spcAft>
              <a:buSzPts val="1400"/>
              <a:buNone/>
            </a:pPr>
            <a:endParaRPr lang="en-CA" dirty="0"/>
          </a:p>
        </p:txBody>
      </p:sp>
      <p:sp>
        <p:nvSpPr>
          <p:cNvPr id="264" name="Google Shape;26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2</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f84af4d86c_0_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3" name="Google Shape;303;gf84af4d86c_0_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14300" indent="0">
              <a:buNone/>
            </a:pPr>
            <a:r>
              <a:rPr lang="en-CA" sz="1200" dirty="0"/>
              <a:t>CLEO’s work takes place across the home and traditional territory of the Mississaugas of the Credit, the Haudenosaunee, and the Wyandot peoples, on land that many of us know now as Ontario. We encourage you to reflect on the land you are on today and the role of Indigenous peoples and settler communities there before you.</a:t>
            </a:r>
          </a:p>
          <a:p>
            <a:pPr marL="114300" indent="0">
              <a:buNone/>
            </a:pPr>
            <a:endParaRPr lang="en-CA" sz="1200" dirty="0"/>
          </a:p>
          <a:p>
            <a:pPr marL="114300" indent="0">
              <a:buNone/>
            </a:pPr>
            <a:r>
              <a:rPr lang="en-CA" sz="1200" dirty="0"/>
              <a:t>As we provide legal information today, we acknowledge the ongoing impact of colonization and anti-Indigenous racism, built into our laws and legal systems, resulting in devastating pain and inequality for Indigenous Peoples of every generation. </a:t>
            </a:r>
          </a:p>
          <a:p>
            <a:pPr marL="114300" indent="0">
              <a:buNone/>
            </a:pPr>
            <a:endParaRPr lang="en-CA" sz="1200" dirty="0"/>
          </a:p>
          <a:p>
            <a:pPr marL="114300" indent="0">
              <a:buNone/>
            </a:pPr>
            <a:r>
              <a:rPr lang="en-CA" sz="1200" dirty="0"/>
              <a:t>It is the responsibility of non-Indigenous people, particularly those of us who benefit from discriminatory systems, to use our power and privilege to contribute and support initiatives and movements that work toward dismantling colonialism and anti-indigenous racism wherever we can.  NEXT SLIDE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CA" sz="1200"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sz="1200" b="0" i="0" u="none" strike="noStrike" cap="none" dirty="0">
                <a:solidFill>
                  <a:schemeClr val="dk1"/>
                </a:solidFill>
                <a:effectLst/>
                <a:latin typeface="Calibri"/>
                <a:ea typeface="Calibri"/>
                <a:cs typeface="Calibri"/>
                <a:sym typeface="Calibri"/>
              </a:rPr>
              <a:t>As always, We will also provide some action items in our slides. I encourage you to read the Calls to Action in the Truth and Reconciliation report, you will surely find something that resonates with you and perhaps this can be a way to build support for indigenous communities into your work - taking our guidance from all who participated in the building of this document. These links will be sent to you after the presentation.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dirty="0"/>
          </a:p>
          <a:p>
            <a:pPr marL="0" lvl="0" indent="0" algn="l" rtl="0">
              <a:lnSpc>
                <a:spcPct val="100000"/>
              </a:lnSpc>
              <a:spcBef>
                <a:spcPts val="0"/>
              </a:spcBef>
              <a:spcAft>
                <a:spcPts val="0"/>
              </a:spcAft>
              <a:buSzPts val="1400"/>
              <a:buNone/>
            </a:pPr>
            <a:r>
              <a:rPr lang="en-CA" dirty="0"/>
              <a:t>Now, I will hand over the floor to our first speaker – Liz Majic, Welcome. (STOP SHARING SLIDES)</a:t>
            </a: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endParaRPr sz="1200" b="1" dirty="0">
              <a:solidFill>
                <a:schemeClr val="dk1"/>
              </a:solidFill>
              <a:latin typeface="Calibri"/>
              <a:ea typeface="Calibri"/>
              <a:cs typeface="Calibri"/>
              <a:sym typeface="Calibri"/>
            </a:endParaRPr>
          </a:p>
        </p:txBody>
      </p:sp>
      <p:sp>
        <p:nvSpPr>
          <p:cNvPr id="304" name="Google Shape;304;gf84af4d86c_0_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3</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fd761a1ad8_0_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8" name="Google Shape;358;gfd761a1ad8_0_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sz="1200" b="0" i="0" u="none" strike="noStrike" cap="none" dirty="0">
                <a:solidFill>
                  <a:schemeClr val="dk1"/>
                </a:solidFill>
                <a:effectLst/>
                <a:latin typeface="Calibri"/>
                <a:ea typeface="Calibri"/>
                <a:cs typeface="Calibri"/>
                <a:sym typeface="Calibri"/>
              </a:rPr>
              <a:t>As always, we have provided some action items here for you. I encourage you to read the Calls to Action in the Truth and Reconciliation report, you will very likely find something that resonates with you and perhaps this can be a way to build support for indigenous communities into your work - taking our guidance from all who participated in the building of this important document. </a:t>
            </a:r>
          </a:p>
          <a:p>
            <a:pPr marL="0" lvl="0" indent="0" algn="l" rtl="0">
              <a:lnSpc>
                <a:spcPct val="100000"/>
              </a:lnSpc>
              <a:spcBef>
                <a:spcPts val="0"/>
              </a:spcBef>
              <a:spcAft>
                <a:spcPts val="0"/>
              </a:spcAft>
              <a:buSzPts val="1400"/>
              <a:buNone/>
            </a:pPr>
            <a:endParaRPr lang="en-CA"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CA" dirty="0"/>
              <a:t>Now, I will hand over the floor to our first speaker – Liz Majic, Welcome. (STOP SHARING SLIDES)</a:t>
            </a:r>
          </a:p>
          <a:p>
            <a:pPr marL="0" lvl="0" indent="0" algn="l" rtl="0">
              <a:lnSpc>
                <a:spcPct val="100000"/>
              </a:lnSpc>
              <a:spcBef>
                <a:spcPts val="0"/>
              </a:spcBef>
              <a:spcAft>
                <a:spcPts val="0"/>
              </a:spcAft>
              <a:buSzPts val="1400"/>
              <a:buNone/>
            </a:pPr>
            <a:endParaRPr dirty="0"/>
          </a:p>
        </p:txBody>
      </p:sp>
      <p:sp>
        <p:nvSpPr>
          <p:cNvPr id="359" name="Google Shape;359;gfd761a1ad8_0_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4</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fd761a1ad8_0_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1" name="Google Shape;311;gfd761a1ad8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CA"/>
              <a:t>Here are more supports to help you in your work.  </a:t>
            </a:r>
            <a:endParaRPr/>
          </a:p>
        </p:txBody>
      </p:sp>
      <p:sp>
        <p:nvSpPr>
          <p:cNvPr id="312" name="Google Shape;312;gfd761a1ad8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17</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4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7" name="Google Shape;367;p4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CA" dirty="0"/>
              <a:t>Thanks so much for joining us - we hope this has been useful – please let us know in the SURVEY. Thank you Heather and Liz for all of the hard work you put into your presentations. Thank you to all those of you out there supporting communities across the province. See you in April – our next Lunch and Learn will cover Evictions issues and the virtual LTB process (as many of you have asked about these topics) – make sure to subscribe to get on the list for notifications and registration links. </a:t>
            </a:r>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r>
              <a:rPr lang="en-CA" dirty="0"/>
              <a:t>Please contact us if you have any follow up questions or issues.  Take care everyone. See you soon.</a:t>
            </a: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r>
              <a:rPr lang="en-CA" dirty="0"/>
              <a:t>(STOP RECORDING)</a:t>
            </a:r>
            <a:endParaRPr dirty="0"/>
          </a:p>
        </p:txBody>
      </p:sp>
      <p:sp>
        <p:nvSpPr>
          <p:cNvPr id="368" name="Google Shape;368;p4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CA"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18</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4119A17-735D-5741-B364-D5F91DBCDA2A}"/>
              </a:ext>
            </a:extLst>
          </p:cNvPr>
          <p:cNvSpPr/>
          <p:nvPr userDrawn="1"/>
        </p:nvSpPr>
        <p:spPr>
          <a:xfrm>
            <a:off x="0" y="0"/>
            <a:ext cx="2484438" cy="6911975"/>
          </a:xfrm>
          <a:prstGeom prst="rect">
            <a:avLst/>
          </a:prstGeom>
          <a:solidFill>
            <a:srgbClr val="659395"/>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2" name="Group 9">
            <a:extLst>
              <a:ext uri="{FF2B5EF4-FFF2-40B4-BE49-F238E27FC236}">
                <a16:creationId xmlns:a16="http://schemas.microsoft.com/office/drawing/2014/main" id="{50009D1C-9500-7547-9279-2109572B1D38}"/>
              </a:ext>
            </a:extLst>
          </p:cNvPr>
          <p:cNvGrpSpPr>
            <a:grpSpLocks/>
          </p:cNvGrpSpPr>
          <p:nvPr userDrawn="1"/>
        </p:nvGrpSpPr>
        <p:grpSpPr bwMode="auto">
          <a:xfrm>
            <a:off x="0" y="5373688"/>
            <a:ext cx="8532813" cy="439737"/>
            <a:chOff x="0" y="4110038"/>
            <a:chExt cx="8532813" cy="439737"/>
          </a:xfrm>
        </p:grpSpPr>
        <p:sp>
          <p:nvSpPr>
            <p:cNvPr id="13" name="Rectangle 12">
              <a:extLst>
                <a:ext uri="{FF2B5EF4-FFF2-40B4-BE49-F238E27FC236}">
                  <a16:creationId xmlns:a16="http://schemas.microsoft.com/office/drawing/2014/main" id="{487FB9AF-AB6D-5D4C-A192-870EFD593B89}"/>
                </a:ext>
              </a:extLst>
            </p:cNvPr>
            <p:cNvSpPr/>
            <p:nvPr userDrawn="1"/>
          </p:nvSpPr>
          <p:spPr>
            <a:xfrm>
              <a:off x="0" y="4110038"/>
              <a:ext cx="8532813" cy="439737"/>
            </a:xfrm>
            <a:prstGeom prst="rect">
              <a:avLst/>
            </a:prstGeom>
            <a:solidFill>
              <a:srgbClr val="9B2A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ko-KR" altLang="en-US" dirty="0">
                <a:solidFill>
                  <a:srgbClr val="9B2A2E"/>
                </a:solidFill>
              </a:endParaRPr>
            </a:p>
          </p:txBody>
        </p:sp>
        <p:sp>
          <p:nvSpPr>
            <p:cNvPr id="14" name="Rectangle 22">
              <a:extLst>
                <a:ext uri="{FF2B5EF4-FFF2-40B4-BE49-F238E27FC236}">
                  <a16:creationId xmlns:a16="http://schemas.microsoft.com/office/drawing/2014/main" id="{B3003AE0-3971-B048-889D-DEF6151BB3CB}"/>
                </a:ext>
              </a:extLst>
            </p:cNvPr>
            <p:cNvSpPr>
              <a:spLocks noChangeArrowheads="1"/>
            </p:cNvSpPr>
            <p:nvPr userDrawn="1"/>
          </p:nvSpPr>
          <p:spPr bwMode="auto">
            <a:xfrm>
              <a:off x="395288" y="4183063"/>
              <a:ext cx="813752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3500">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CA" altLang="en-US" sz="1300" b="1" dirty="0">
                  <a:solidFill>
                    <a:schemeClr val="bg1"/>
                  </a:solidFill>
                </a:rPr>
                <a:t>ACCESS TO LEGAL INFORMATION &amp; SERVICES  FOR THOSE WITH COMMUNICATION BARRIERS</a:t>
              </a:r>
            </a:p>
          </p:txBody>
        </p:sp>
      </p:grpSp>
      <p:pic>
        <p:nvPicPr>
          <p:cNvPr id="15" name="Picture 11">
            <a:extLst>
              <a:ext uri="{FF2B5EF4-FFF2-40B4-BE49-F238E27FC236}">
                <a16:creationId xmlns:a16="http://schemas.microsoft.com/office/drawing/2014/main" id="{D06D2C4A-D673-9F45-9446-16028C5E4893}"/>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r="42731"/>
          <a:stretch>
            <a:fillRect/>
          </a:stretch>
        </p:blipFill>
        <p:spPr bwMode="auto">
          <a:xfrm>
            <a:off x="2970213" y="3775075"/>
            <a:ext cx="2360612" cy="130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1">
            <a:extLst>
              <a:ext uri="{FF2B5EF4-FFF2-40B4-BE49-F238E27FC236}">
                <a16:creationId xmlns:a16="http://schemas.microsoft.com/office/drawing/2014/main" id="{7A6D85AA-540E-4C4C-B729-078AAA15CD99}"/>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58115" r="-2940" b="28024"/>
          <a:stretch>
            <a:fillRect/>
          </a:stretch>
        </p:blipFill>
        <p:spPr bwMode="auto">
          <a:xfrm>
            <a:off x="5675313" y="4025900"/>
            <a:ext cx="1887537"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8">
            <a:extLst>
              <a:ext uri="{FF2B5EF4-FFF2-40B4-BE49-F238E27FC236}">
                <a16:creationId xmlns:a16="http://schemas.microsoft.com/office/drawing/2014/main" id="{5893CDD0-F7CB-2240-A63D-297F2CA9FB1D}"/>
              </a:ext>
            </a:extLst>
          </p:cNvPr>
          <p:cNvSpPr>
            <a:spLocks noGrp="1"/>
          </p:cNvSpPr>
          <p:nvPr>
            <p:ph type="title"/>
          </p:nvPr>
        </p:nvSpPr>
        <p:spPr>
          <a:xfrm>
            <a:off x="2823866" y="1124744"/>
            <a:ext cx="5224462" cy="1325563"/>
          </a:xfrm>
          <a:prstGeom prst="rect">
            <a:avLst/>
          </a:prstGeom>
        </p:spPr>
        <p:txBody>
          <a:bodyPr/>
          <a:lstStyle>
            <a:lvl1pPr>
              <a:defRPr sz="4400">
                <a:solidFill>
                  <a:schemeClr val="tx1">
                    <a:lumMod val="50000"/>
                    <a:lumOff val="50000"/>
                  </a:schemeClr>
                </a:solidFill>
              </a:defRPr>
            </a:lvl1pPr>
          </a:lstStyle>
          <a:p>
            <a:r>
              <a:rPr lang="en-US"/>
              <a:t>Click to edit Master title style</a:t>
            </a:r>
            <a:endParaRPr lang="en-US" dirty="0"/>
          </a:p>
        </p:txBody>
      </p:sp>
    </p:spTree>
    <p:extLst>
      <p:ext uri="{BB962C8B-B14F-4D97-AF65-F5344CB8AC3E}">
        <p14:creationId xmlns:p14="http://schemas.microsoft.com/office/powerpoint/2010/main" val="3611708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
        <p:nvSpPr>
          <p:cNvPr id="56" name="Google Shape;56;p6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6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6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42658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9"/>
        <p:cNvGrpSpPr/>
        <p:nvPr/>
      </p:nvGrpSpPr>
      <p:grpSpPr>
        <a:xfrm>
          <a:off x="0" y="0"/>
          <a:ext cx="0" cy="0"/>
          <a:chOff x="0" y="0"/>
          <a:chExt cx="0" cy="0"/>
        </a:xfrm>
      </p:grpSpPr>
      <p:sp>
        <p:nvSpPr>
          <p:cNvPr id="60" name="Google Shape;60;p6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6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6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6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6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6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3363108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6"/>
        <p:cNvGrpSpPr/>
        <p:nvPr/>
      </p:nvGrpSpPr>
      <p:grpSpPr>
        <a:xfrm>
          <a:off x="0" y="0"/>
          <a:ext cx="0" cy="0"/>
          <a:chOff x="0" y="0"/>
          <a:chExt cx="0" cy="0"/>
        </a:xfrm>
      </p:grpSpPr>
      <p:sp>
        <p:nvSpPr>
          <p:cNvPr id="67" name="Google Shape;67;p7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70"/>
          <p:cNvSpPr>
            <a:spLocks noGrp="1"/>
          </p:cNvSpPr>
          <p:nvPr>
            <p:ph type="pic" idx="2"/>
          </p:nvPr>
        </p:nvSpPr>
        <p:spPr>
          <a:xfrm>
            <a:off x="3887391" y="987426"/>
            <a:ext cx="4629150" cy="4873625"/>
          </a:xfrm>
          <a:prstGeom prst="rect">
            <a:avLst/>
          </a:prstGeom>
          <a:noFill/>
          <a:ln>
            <a:noFill/>
          </a:ln>
        </p:spPr>
      </p:sp>
      <p:sp>
        <p:nvSpPr>
          <p:cNvPr id="69" name="Google Shape;69;p7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7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7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7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3060285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3"/>
        <p:cNvGrpSpPr/>
        <p:nvPr/>
      </p:nvGrpSpPr>
      <p:grpSpPr>
        <a:xfrm>
          <a:off x="0" y="0"/>
          <a:ext cx="0" cy="0"/>
          <a:chOff x="0" y="0"/>
          <a:chExt cx="0" cy="0"/>
        </a:xfrm>
      </p:grpSpPr>
      <p:sp>
        <p:nvSpPr>
          <p:cNvPr id="74" name="Google Shape;74;p7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7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7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7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7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4249134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9"/>
        <p:cNvGrpSpPr/>
        <p:nvPr/>
      </p:nvGrpSpPr>
      <p:grpSpPr>
        <a:xfrm>
          <a:off x="0" y="0"/>
          <a:ext cx="0" cy="0"/>
          <a:chOff x="0" y="0"/>
          <a:chExt cx="0" cy="0"/>
        </a:xfrm>
      </p:grpSpPr>
      <p:sp>
        <p:nvSpPr>
          <p:cNvPr id="80" name="Google Shape;80;p7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7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7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7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7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27711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Comparison">
  <p:cSld name="1_Comparison">
    <p:spTree>
      <p:nvGrpSpPr>
        <p:cNvPr id="1" name="Shape 85"/>
        <p:cNvGrpSpPr/>
        <p:nvPr/>
      </p:nvGrpSpPr>
      <p:grpSpPr>
        <a:xfrm>
          <a:off x="0" y="0"/>
          <a:ext cx="0" cy="0"/>
          <a:chOff x="0" y="0"/>
          <a:chExt cx="0" cy="0"/>
        </a:xfrm>
      </p:grpSpPr>
      <p:sp>
        <p:nvSpPr>
          <p:cNvPr id="86" name="Google Shape;86;p73"/>
          <p:cNvSpPr txBox="1">
            <a:spLocks noGrp="1"/>
          </p:cNvSpPr>
          <p:nvPr>
            <p:ph type="body" idx="1"/>
          </p:nvPr>
        </p:nvSpPr>
        <p:spPr>
          <a:xfrm>
            <a:off x="609193" y="1102996"/>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2400"/>
              <a:buNone/>
              <a:defRPr sz="2400" b="1">
                <a:solidFill>
                  <a:srgbClr val="39477B"/>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7" name="Google Shape;87;p73"/>
          <p:cNvSpPr txBox="1">
            <a:spLocks noGrp="1"/>
          </p:cNvSpPr>
          <p:nvPr>
            <p:ph type="body" idx="2"/>
          </p:nvPr>
        </p:nvSpPr>
        <p:spPr>
          <a:xfrm>
            <a:off x="629842" y="2064885"/>
            <a:ext cx="3868340"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73"/>
          <p:cNvSpPr txBox="1">
            <a:spLocks noGrp="1"/>
          </p:cNvSpPr>
          <p:nvPr>
            <p:ph type="body" idx="3"/>
          </p:nvPr>
        </p:nvSpPr>
        <p:spPr>
          <a:xfrm>
            <a:off x="4608500" y="1102995"/>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2400"/>
              <a:buNone/>
              <a:defRPr sz="2400" b="1">
                <a:solidFill>
                  <a:srgbClr val="39477B"/>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9" name="Google Shape;89;p73"/>
          <p:cNvSpPr txBox="1">
            <a:spLocks noGrp="1"/>
          </p:cNvSpPr>
          <p:nvPr>
            <p:ph type="body" idx="4"/>
          </p:nvPr>
        </p:nvSpPr>
        <p:spPr>
          <a:xfrm>
            <a:off x="4629151" y="2064885"/>
            <a:ext cx="3887391"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73"/>
          <p:cNvSpPr txBox="1">
            <a:spLocks noGrp="1"/>
          </p:cNvSpPr>
          <p:nvPr>
            <p:ph type="dt" idx="10"/>
          </p:nvPr>
        </p:nvSpPr>
        <p:spPr>
          <a:xfrm>
            <a:off x="628650" y="6356353"/>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73"/>
          <p:cNvSpPr txBox="1">
            <a:spLocks noGrp="1"/>
          </p:cNvSpPr>
          <p:nvPr>
            <p:ph type="ftr" idx="11"/>
          </p:nvPr>
        </p:nvSpPr>
        <p:spPr>
          <a:xfrm>
            <a:off x="3028950" y="6356353"/>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73"/>
          <p:cNvSpPr txBox="1">
            <a:spLocks noGrp="1"/>
          </p:cNvSpPr>
          <p:nvPr>
            <p:ph type="sldNum" idx="12"/>
          </p:nvPr>
        </p:nvSpPr>
        <p:spPr>
          <a:xfrm>
            <a:off x="6457950" y="6356353"/>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98735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00"/>
        <p:cNvGrpSpPr/>
        <p:nvPr/>
      </p:nvGrpSpPr>
      <p:grpSpPr>
        <a:xfrm>
          <a:off x="0" y="0"/>
          <a:ext cx="0" cy="0"/>
          <a:chOff x="0" y="0"/>
          <a:chExt cx="0" cy="0"/>
        </a:xfrm>
      </p:grpSpPr>
      <p:sp>
        <p:nvSpPr>
          <p:cNvPr id="101" name="Google Shape;101;p5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5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3552569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06"/>
        <p:cNvGrpSpPr/>
        <p:nvPr/>
      </p:nvGrpSpPr>
      <p:grpSpPr>
        <a:xfrm>
          <a:off x="0" y="0"/>
          <a:ext cx="0" cy="0"/>
          <a:chOff x="0" y="0"/>
          <a:chExt cx="0" cy="0"/>
        </a:xfrm>
      </p:grpSpPr>
      <p:sp>
        <p:nvSpPr>
          <p:cNvPr id="107" name="Google Shape;107;p49"/>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49"/>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09" name="Google Shape;109;p4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4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4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235350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12"/>
        <p:cNvGrpSpPr/>
        <p:nvPr/>
      </p:nvGrpSpPr>
      <p:grpSpPr>
        <a:xfrm>
          <a:off x="0" y="0"/>
          <a:ext cx="0" cy="0"/>
          <a:chOff x="0" y="0"/>
          <a:chExt cx="0" cy="0"/>
        </a:xfrm>
      </p:grpSpPr>
      <p:sp>
        <p:nvSpPr>
          <p:cNvPr id="113" name="Google Shape;113;p5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5" name="Google Shape;115;p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8738702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7"/>
        <p:cNvGrpSpPr/>
        <p:nvPr/>
      </p:nvGrpSpPr>
      <p:grpSpPr>
        <a:xfrm>
          <a:off x="0" y="0"/>
          <a:ext cx="0" cy="0"/>
          <a:chOff x="0" y="0"/>
          <a:chExt cx="0" cy="0"/>
        </a:xfrm>
      </p:grpSpPr>
      <p:sp>
        <p:nvSpPr>
          <p:cNvPr id="118" name="Google Shape;118;p5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5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120" name="Google Shape;120;p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1" name="Google Shape;121;p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p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77281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4DB9445-0AED-8C45-87CE-421E34CEF1DA}"/>
              </a:ext>
            </a:extLst>
          </p:cNvPr>
          <p:cNvSpPr/>
          <p:nvPr userDrawn="1"/>
        </p:nvSpPr>
        <p:spPr>
          <a:xfrm>
            <a:off x="0" y="427038"/>
            <a:ext cx="8892480" cy="652462"/>
          </a:xfrm>
          <a:prstGeom prst="rect">
            <a:avLst/>
          </a:prstGeom>
          <a:solidFill>
            <a:srgbClr val="9B2A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ko-KR" altLang="en-US">
              <a:solidFill>
                <a:srgbClr val="9B2A2E"/>
              </a:solidFill>
            </a:endParaRPr>
          </a:p>
        </p:txBody>
      </p:sp>
      <p:sp>
        <p:nvSpPr>
          <p:cNvPr id="3" name="Content Placeholder 2"/>
          <p:cNvSpPr>
            <a:spLocks noGrp="1"/>
          </p:cNvSpPr>
          <p:nvPr>
            <p:ph idx="1"/>
          </p:nvPr>
        </p:nvSpPr>
        <p:spPr>
          <a:xfrm>
            <a:off x="179512" y="1268760"/>
            <a:ext cx="8712968" cy="4536503"/>
          </a:xfrm>
          <a:prstGeom prst="rect">
            <a:avLst/>
          </a:prstGeom>
        </p:spPr>
        <p:txBody>
          <a:bodyPr/>
          <a:lstStyle>
            <a:lvl1pPr marL="365125" indent="-255588">
              <a:spcAft>
                <a:spcPts val="600"/>
              </a:spcAft>
              <a:buClr>
                <a:srgbClr val="79ABAF"/>
              </a:buClr>
              <a:buFont typeface="Wingdings" charset="2"/>
              <a:buChar char="§"/>
              <a:defRPr sz="2200">
                <a:solidFill>
                  <a:srgbClr val="262626"/>
                </a:solidFill>
              </a:defRPr>
            </a:lvl1pPr>
            <a:lvl2pPr marL="657225" indent="-246063">
              <a:spcAft>
                <a:spcPts val="600"/>
              </a:spcAft>
              <a:buClr>
                <a:srgbClr val="9B2A2E"/>
              </a:buClr>
              <a:buFont typeface="Wingdings" charset="2"/>
              <a:buChar char="§"/>
              <a:defRPr sz="2200">
                <a:solidFill>
                  <a:srgbClr val="262626"/>
                </a:solidFill>
              </a:defRPr>
            </a:lvl2pPr>
            <a:lvl3pPr marL="922338" indent="-219075">
              <a:spcAft>
                <a:spcPts val="600"/>
              </a:spcAft>
              <a:buClr>
                <a:srgbClr val="79ABAF"/>
              </a:buClr>
              <a:buFont typeface="Wingdings" charset="2"/>
              <a:buChar char="§"/>
              <a:defRPr sz="2200">
                <a:solidFill>
                  <a:srgbClr val="262626"/>
                </a:solidFill>
              </a:defRPr>
            </a:lvl3pPr>
            <a:lvl4pPr>
              <a:spcAft>
                <a:spcPts val="600"/>
              </a:spcAft>
              <a:buClr>
                <a:srgbClr val="9B2A2E"/>
              </a:buClr>
              <a:defRPr sz="2200">
                <a:solidFill>
                  <a:srgbClr val="262626"/>
                </a:solidFill>
              </a:defRPr>
            </a:lvl4pPr>
            <a:lvl5pPr>
              <a:spcAft>
                <a:spcPts val="600"/>
              </a:spcAft>
              <a:buClr>
                <a:srgbClr val="79ABAF"/>
              </a:buClr>
              <a:defRPr sz="2200">
                <a:solidFill>
                  <a:srgbClr val="26262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1"/>
          <p:cNvSpPr>
            <a:spLocks noGrp="1"/>
          </p:cNvSpPr>
          <p:nvPr>
            <p:ph type="title"/>
          </p:nvPr>
        </p:nvSpPr>
        <p:spPr>
          <a:xfrm>
            <a:off x="179512" y="476671"/>
            <a:ext cx="8578692" cy="595591"/>
          </a:xfrm>
          <a:prstGeom prst="rect">
            <a:avLst/>
          </a:prstGeom>
        </p:spPr>
        <p:txBody>
          <a:bodyPr/>
          <a:lstStyle>
            <a:lvl1pPr>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4618202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123"/>
        <p:cNvGrpSpPr/>
        <p:nvPr/>
      </p:nvGrpSpPr>
      <p:grpSpPr>
        <a:xfrm>
          <a:off x="0" y="0"/>
          <a:ext cx="0" cy="0"/>
          <a:chOff x="0" y="0"/>
          <a:chExt cx="0" cy="0"/>
        </a:xfrm>
      </p:grpSpPr>
      <p:sp>
        <p:nvSpPr>
          <p:cNvPr id="124" name="Google Shape;124;p5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5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6" name="Google Shape;126;p5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7" name="Google Shape;127;p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8" name="Google Shape;128;p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220424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30"/>
        <p:cNvGrpSpPr/>
        <p:nvPr/>
      </p:nvGrpSpPr>
      <p:grpSpPr>
        <a:xfrm>
          <a:off x="0" y="0"/>
          <a:ext cx="0" cy="0"/>
          <a:chOff x="0" y="0"/>
          <a:chExt cx="0" cy="0"/>
        </a:xfrm>
      </p:grpSpPr>
      <p:sp>
        <p:nvSpPr>
          <p:cNvPr id="131" name="Google Shape;131;p5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5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33" name="Google Shape;133;p5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4" name="Google Shape;134;p5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35" name="Google Shape;135;p5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6" name="Google Shape;136;p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38040627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9"/>
        <p:cNvGrpSpPr/>
        <p:nvPr/>
      </p:nvGrpSpPr>
      <p:grpSpPr>
        <a:xfrm>
          <a:off x="0" y="0"/>
          <a:ext cx="0" cy="0"/>
          <a:chOff x="0" y="0"/>
          <a:chExt cx="0" cy="0"/>
        </a:xfrm>
      </p:grpSpPr>
      <p:sp>
        <p:nvSpPr>
          <p:cNvPr id="140" name="Google Shape;140;p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1" name="Google Shape;141;p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2" name="Google Shape;142;p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5614912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143"/>
        <p:cNvGrpSpPr/>
        <p:nvPr/>
      </p:nvGrpSpPr>
      <p:grpSpPr>
        <a:xfrm>
          <a:off x="0" y="0"/>
          <a:ext cx="0" cy="0"/>
          <a:chOff x="0" y="0"/>
          <a:chExt cx="0" cy="0"/>
        </a:xfrm>
      </p:grpSpPr>
      <p:sp>
        <p:nvSpPr>
          <p:cNvPr id="144" name="Google Shape;144;p5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58"/>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46" name="Google Shape;146;p58"/>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47" name="Google Shape;147;p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8" name="Google Shape;148;p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9" name="Google Shape;149;p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6651679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150"/>
        <p:cNvGrpSpPr/>
        <p:nvPr/>
      </p:nvGrpSpPr>
      <p:grpSpPr>
        <a:xfrm>
          <a:off x="0" y="0"/>
          <a:ext cx="0" cy="0"/>
          <a:chOff x="0" y="0"/>
          <a:chExt cx="0" cy="0"/>
        </a:xfrm>
      </p:grpSpPr>
      <p:sp>
        <p:nvSpPr>
          <p:cNvPr id="151" name="Google Shape;151;p5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2" name="Google Shape;152;p59"/>
          <p:cNvSpPr>
            <a:spLocks noGrp="1"/>
          </p:cNvSpPr>
          <p:nvPr>
            <p:ph type="pic" idx="2"/>
          </p:nvPr>
        </p:nvSpPr>
        <p:spPr>
          <a:xfrm>
            <a:off x="3887391" y="987426"/>
            <a:ext cx="4629150" cy="4873625"/>
          </a:xfrm>
          <a:prstGeom prst="rect">
            <a:avLst/>
          </a:prstGeom>
          <a:noFill/>
          <a:ln>
            <a:noFill/>
          </a:ln>
        </p:spPr>
      </p:sp>
      <p:sp>
        <p:nvSpPr>
          <p:cNvPr id="153" name="Google Shape;153;p59"/>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54" name="Google Shape;154;p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5" name="Google Shape;155;p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6" name="Google Shape;156;p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8404472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157"/>
        <p:cNvGrpSpPr/>
        <p:nvPr/>
      </p:nvGrpSpPr>
      <p:grpSpPr>
        <a:xfrm>
          <a:off x="0" y="0"/>
          <a:ext cx="0" cy="0"/>
          <a:chOff x="0" y="0"/>
          <a:chExt cx="0" cy="0"/>
        </a:xfrm>
      </p:grpSpPr>
      <p:sp>
        <p:nvSpPr>
          <p:cNvPr id="158" name="Google Shape;158;p6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9" name="Google Shape;159;p60"/>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0" name="Google Shape;160;p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1" name="Google Shape;161;p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2" name="Google Shape;162;p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131601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63"/>
        <p:cNvGrpSpPr/>
        <p:nvPr/>
      </p:nvGrpSpPr>
      <p:grpSpPr>
        <a:xfrm>
          <a:off x="0" y="0"/>
          <a:ext cx="0" cy="0"/>
          <a:chOff x="0" y="0"/>
          <a:chExt cx="0" cy="0"/>
        </a:xfrm>
      </p:grpSpPr>
      <p:sp>
        <p:nvSpPr>
          <p:cNvPr id="164" name="Google Shape;164;p61"/>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61"/>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6" name="Google Shape;166;p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7" name="Google Shape;167;p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8" name="Google Shape;168;p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9447676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1_Comparison">
  <p:cSld name="1_Comparison">
    <p:spTree>
      <p:nvGrpSpPr>
        <p:cNvPr id="1" name="Shape 169"/>
        <p:cNvGrpSpPr/>
        <p:nvPr/>
      </p:nvGrpSpPr>
      <p:grpSpPr>
        <a:xfrm>
          <a:off x="0" y="0"/>
          <a:ext cx="0" cy="0"/>
          <a:chOff x="0" y="0"/>
          <a:chExt cx="0" cy="0"/>
        </a:xfrm>
      </p:grpSpPr>
      <p:sp>
        <p:nvSpPr>
          <p:cNvPr id="170" name="Google Shape;170;p62"/>
          <p:cNvSpPr txBox="1">
            <a:spLocks noGrp="1"/>
          </p:cNvSpPr>
          <p:nvPr>
            <p:ph type="body" idx="1"/>
          </p:nvPr>
        </p:nvSpPr>
        <p:spPr>
          <a:xfrm>
            <a:off x="609193" y="1102996"/>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1800"/>
              <a:buNone/>
              <a:defRPr sz="1800" b="1">
                <a:solidFill>
                  <a:srgbClr val="39477B"/>
                </a:solidFill>
              </a:defRPr>
            </a:lvl1pPr>
            <a:lvl2pPr marL="914400" lvl="1" indent="-228600" algn="l">
              <a:lnSpc>
                <a:spcPct val="90000"/>
              </a:lnSpc>
              <a:spcBef>
                <a:spcPts val="500"/>
              </a:spcBef>
              <a:spcAft>
                <a:spcPts val="0"/>
              </a:spcAft>
              <a:buClr>
                <a:schemeClr val="dk1"/>
              </a:buClr>
              <a:buSzPts val="1500"/>
              <a:buNone/>
              <a:defRPr sz="1500" b="1"/>
            </a:lvl2pPr>
            <a:lvl3pPr marL="1371600" lvl="2" indent="-228600" algn="l">
              <a:lnSpc>
                <a:spcPct val="90000"/>
              </a:lnSpc>
              <a:spcBef>
                <a:spcPts val="500"/>
              </a:spcBef>
              <a:spcAft>
                <a:spcPts val="0"/>
              </a:spcAft>
              <a:buClr>
                <a:schemeClr val="dk1"/>
              </a:buClr>
              <a:buSzPts val="1350"/>
              <a:buNone/>
              <a:defRPr sz="1350" b="1"/>
            </a:lvl3pPr>
            <a:lvl4pPr marL="1828800" lvl="3" indent="-228600" algn="l">
              <a:lnSpc>
                <a:spcPct val="90000"/>
              </a:lnSpc>
              <a:spcBef>
                <a:spcPts val="500"/>
              </a:spcBef>
              <a:spcAft>
                <a:spcPts val="0"/>
              </a:spcAft>
              <a:buClr>
                <a:schemeClr val="dk1"/>
              </a:buClr>
              <a:buSzPts val="1200"/>
              <a:buNone/>
              <a:defRPr sz="1200" b="1"/>
            </a:lvl4pPr>
            <a:lvl5pPr marL="2286000" lvl="4" indent="-228600" algn="l">
              <a:lnSpc>
                <a:spcPct val="90000"/>
              </a:lnSpc>
              <a:spcBef>
                <a:spcPts val="500"/>
              </a:spcBef>
              <a:spcAft>
                <a:spcPts val="0"/>
              </a:spcAft>
              <a:buClr>
                <a:schemeClr val="dk1"/>
              </a:buClr>
              <a:buSzPts val="1200"/>
              <a:buNone/>
              <a:defRPr sz="1200" b="1"/>
            </a:lvl5pPr>
            <a:lvl6pPr marL="2743200" lvl="5" indent="-228600" algn="l">
              <a:lnSpc>
                <a:spcPct val="90000"/>
              </a:lnSpc>
              <a:spcBef>
                <a:spcPts val="500"/>
              </a:spcBef>
              <a:spcAft>
                <a:spcPts val="0"/>
              </a:spcAft>
              <a:buClr>
                <a:schemeClr val="dk1"/>
              </a:buClr>
              <a:buSzPts val="1200"/>
              <a:buNone/>
              <a:defRPr sz="1200" b="1"/>
            </a:lvl6pPr>
            <a:lvl7pPr marL="3200400" lvl="6" indent="-228600" algn="l">
              <a:lnSpc>
                <a:spcPct val="90000"/>
              </a:lnSpc>
              <a:spcBef>
                <a:spcPts val="500"/>
              </a:spcBef>
              <a:spcAft>
                <a:spcPts val="0"/>
              </a:spcAft>
              <a:buClr>
                <a:schemeClr val="dk1"/>
              </a:buClr>
              <a:buSzPts val="1200"/>
              <a:buNone/>
              <a:defRPr sz="1200" b="1"/>
            </a:lvl7pPr>
            <a:lvl8pPr marL="3657600" lvl="7" indent="-228600" algn="l">
              <a:lnSpc>
                <a:spcPct val="90000"/>
              </a:lnSpc>
              <a:spcBef>
                <a:spcPts val="500"/>
              </a:spcBef>
              <a:spcAft>
                <a:spcPts val="0"/>
              </a:spcAft>
              <a:buClr>
                <a:schemeClr val="dk1"/>
              </a:buClr>
              <a:buSzPts val="1200"/>
              <a:buNone/>
              <a:defRPr sz="1200" b="1"/>
            </a:lvl8pPr>
            <a:lvl9pPr marL="4114800" lvl="8" indent="-228600" algn="l">
              <a:lnSpc>
                <a:spcPct val="90000"/>
              </a:lnSpc>
              <a:spcBef>
                <a:spcPts val="500"/>
              </a:spcBef>
              <a:spcAft>
                <a:spcPts val="0"/>
              </a:spcAft>
              <a:buClr>
                <a:schemeClr val="dk1"/>
              </a:buClr>
              <a:buSzPts val="1200"/>
              <a:buNone/>
              <a:defRPr sz="1200" b="1"/>
            </a:lvl9pPr>
          </a:lstStyle>
          <a:p>
            <a:endParaRPr/>
          </a:p>
        </p:txBody>
      </p:sp>
      <p:sp>
        <p:nvSpPr>
          <p:cNvPr id="171" name="Google Shape;171;p62"/>
          <p:cNvSpPr txBox="1">
            <a:spLocks noGrp="1"/>
          </p:cNvSpPr>
          <p:nvPr>
            <p:ph type="body" idx="2"/>
          </p:nvPr>
        </p:nvSpPr>
        <p:spPr>
          <a:xfrm>
            <a:off x="629842" y="2064885"/>
            <a:ext cx="3868340"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2" name="Google Shape;172;p62"/>
          <p:cNvSpPr txBox="1">
            <a:spLocks noGrp="1"/>
          </p:cNvSpPr>
          <p:nvPr>
            <p:ph type="body" idx="3"/>
          </p:nvPr>
        </p:nvSpPr>
        <p:spPr>
          <a:xfrm>
            <a:off x="4608500" y="1102995"/>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9477B"/>
              </a:buClr>
              <a:buSzPts val="1800"/>
              <a:buNone/>
              <a:defRPr sz="1800" b="1">
                <a:solidFill>
                  <a:srgbClr val="39477B"/>
                </a:solidFill>
              </a:defRPr>
            </a:lvl1pPr>
            <a:lvl2pPr marL="914400" lvl="1" indent="-228600" algn="l">
              <a:lnSpc>
                <a:spcPct val="90000"/>
              </a:lnSpc>
              <a:spcBef>
                <a:spcPts val="500"/>
              </a:spcBef>
              <a:spcAft>
                <a:spcPts val="0"/>
              </a:spcAft>
              <a:buClr>
                <a:schemeClr val="dk1"/>
              </a:buClr>
              <a:buSzPts val="1500"/>
              <a:buNone/>
              <a:defRPr sz="1500" b="1"/>
            </a:lvl2pPr>
            <a:lvl3pPr marL="1371600" lvl="2" indent="-228600" algn="l">
              <a:lnSpc>
                <a:spcPct val="90000"/>
              </a:lnSpc>
              <a:spcBef>
                <a:spcPts val="500"/>
              </a:spcBef>
              <a:spcAft>
                <a:spcPts val="0"/>
              </a:spcAft>
              <a:buClr>
                <a:schemeClr val="dk1"/>
              </a:buClr>
              <a:buSzPts val="1350"/>
              <a:buNone/>
              <a:defRPr sz="1350" b="1"/>
            </a:lvl3pPr>
            <a:lvl4pPr marL="1828800" lvl="3" indent="-228600" algn="l">
              <a:lnSpc>
                <a:spcPct val="90000"/>
              </a:lnSpc>
              <a:spcBef>
                <a:spcPts val="500"/>
              </a:spcBef>
              <a:spcAft>
                <a:spcPts val="0"/>
              </a:spcAft>
              <a:buClr>
                <a:schemeClr val="dk1"/>
              </a:buClr>
              <a:buSzPts val="1200"/>
              <a:buNone/>
              <a:defRPr sz="1200" b="1"/>
            </a:lvl4pPr>
            <a:lvl5pPr marL="2286000" lvl="4" indent="-228600" algn="l">
              <a:lnSpc>
                <a:spcPct val="90000"/>
              </a:lnSpc>
              <a:spcBef>
                <a:spcPts val="500"/>
              </a:spcBef>
              <a:spcAft>
                <a:spcPts val="0"/>
              </a:spcAft>
              <a:buClr>
                <a:schemeClr val="dk1"/>
              </a:buClr>
              <a:buSzPts val="1200"/>
              <a:buNone/>
              <a:defRPr sz="1200" b="1"/>
            </a:lvl5pPr>
            <a:lvl6pPr marL="2743200" lvl="5" indent="-228600" algn="l">
              <a:lnSpc>
                <a:spcPct val="90000"/>
              </a:lnSpc>
              <a:spcBef>
                <a:spcPts val="500"/>
              </a:spcBef>
              <a:spcAft>
                <a:spcPts val="0"/>
              </a:spcAft>
              <a:buClr>
                <a:schemeClr val="dk1"/>
              </a:buClr>
              <a:buSzPts val="1200"/>
              <a:buNone/>
              <a:defRPr sz="1200" b="1"/>
            </a:lvl6pPr>
            <a:lvl7pPr marL="3200400" lvl="6" indent="-228600" algn="l">
              <a:lnSpc>
                <a:spcPct val="90000"/>
              </a:lnSpc>
              <a:spcBef>
                <a:spcPts val="500"/>
              </a:spcBef>
              <a:spcAft>
                <a:spcPts val="0"/>
              </a:spcAft>
              <a:buClr>
                <a:schemeClr val="dk1"/>
              </a:buClr>
              <a:buSzPts val="1200"/>
              <a:buNone/>
              <a:defRPr sz="1200" b="1"/>
            </a:lvl7pPr>
            <a:lvl8pPr marL="3657600" lvl="7" indent="-228600" algn="l">
              <a:lnSpc>
                <a:spcPct val="90000"/>
              </a:lnSpc>
              <a:spcBef>
                <a:spcPts val="500"/>
              </a:spcBef>
              <a:spcAft>
                <a:spcPts val="0"/>
              </a:spcAft>
              <a:buClr>
                <a:schemeClr val="dk1"/>
              </a:buClr>
              <a:buSzPts val="1200"/>
              <a:buNone/>
              <a:defRPr sz="1200" b="1"/>
            </a:lvl8pPr>
            <a:lvl9pPr marL="4114800" lvl="8" indent="-228600" algn="l">
              <a:lnSpc>
                <a:spcPct val="90000"/>
              </a:lnSpc>
              <a:spcBef>
                <a:spcPts val="500"/>
              </a:spcBef>
              <a:spcAft>
                <a:spcPts val="0"/>
              </a:spcAft>
              <a:buClr>
                <a:schemeClr val="dk1"/>
              </a:buClr>
              <a:buSzPts val="1200"/>
              <a:buNone/>
              <a:defRPr sz="1200" b="1"/>
            </a:lvl9pPr>
          </a:lstStyle>
          <a:p>
            <a:endParaRPr/>
          </a:p>
        </p:txBody>
      </p:sp>
      <p:sp>
        <p:nvSpPr>
          <p:cNvPr id="173" name="Google Shape;173;p62"/>
          <p:cNvSpPr txBox="1">
            <a:spLocks noGrp="1"/>
          </p:cNvSpPr>
          <p:nvPr>
            <p:ph type="body" idx="4"/>
          </p:nvPr>
        </p:nvSpPr>
        <p:spPr>
          <a:xfrm>
            <a:off x="4629152" y="2064885"/>
            <a:ext cx="3887391" cy="412477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4" name="Google Shape;174;p62"/>
          <p:cNvSpPr txBox="1">
            <a:spLocks noGrp="1"/>
          </p:cNvSpPr>
          <p:nvPr>
            <p:ph type="dt" idx="10"/>
          </p:nvPr>
        </p:nvSpPr>
        <p:spPr>
          <a:xfrm>
            <a:off x="628650" y="6356363"/>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5" name="Google Shape;175;p62"/>
          <p:cNvSpPr txBox="1">
            <a:spLocks noGrp="1"/>
          </p:cNvSpPr>
          <p:nvPr>
            <p:ph type="ftr" idx="11"/>
          </p:nvPr>
        </p:nvSpPr>
        <p:spPr>
          <a:xfrm>
            <a:off x="3028950" y="6356363"/>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6" name="Google Shape;176;p62"/>
          <p:cNvSpPr txBox="1">
            <a:spLocks noGrp="1"/>
          </p:cNvSpPr>
          <p:nvPr>
            <p:ph type="sldNum" idx="12"/>
          </p:nvPr>
        </p:nvSpPr>
        <p:spPr>
          <a:xfrm>
            <a:off x="6457950" y="6356363"/>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400030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7025C7-92F0-AD4F-BA01-47FAC8E63A3C}"/>
              </a:ext>
            </a:extLst>
          </p:cNvPr>
          <p:cNvSpPr/>
          <p:nvPr/>
        </p:nvSpPr>
        <p:spPr>
          <a:xfrm>
            <a:off x="0" y="427038"/>
            <a:ext cx="8892480" cy="652462"/>
          </a:xfrm>
          <a:prstGeom prst="rect">
            <a:avLst/>
          </a:prstGeom>
          <a:solidFill>
            <a:srgbClr val="9B2A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ko-KR" altLang="en-US">
              <a:solidFill>
                <a:srgbClr val="9B2A2E"/>
              </a:solidFill>
            </a:endParaRPr>
          </a:p>
        </p:txBody>
      </p:sp>
      <p:sp>
        <p:nvSpPr>
          <p:cNvPr id="2" name="Title 1"/>
          <p:cNvSpPr>
            <a:spLocks noGrp="1"/>
          </p:cNvSpPr>
          <p:nvPr>
            <p:ph type="title"/>
          </p:nvPr>
        </p:nvSpPr>
        <p:spPr>
          <a:xfrm>
            <a:off x="251520" y="476671"/>
            <a:ext cx="8506684" cy="595591"/>
          </a:xfrm>
          <a:prstGeom prst="rect">
            <a:avLst/>
          </a:prstGeom>
        </p:spPr>
        <p:txBody>
          <a:bodyPr/>
          <a:lstStyle>
            <a:lvl1pPr>
              <a:defRPr sz="2800">
                <a:solidFill>
                  <a:schemeClr val="bg1"/>
                </a:solidFill>
              </a:defRPr>
            </a:lvl1pPr>
          </a:lstStyle>
          <a:p>
            <a:r>
              <a:rPr lang="en-US" dirty="0"/>
              <a:t>Click to edit Master title style</a:t>
            </a:r>
          </a:p>
        </p:txBody>
      </p:sp>
      <p:sp>
        <p:nvSpPr>
          <p:cNvPr id="9" name="Content Placeholder 2"/>
          <p:cNvSpPr>
            <a:spLocks noGrp="1"/>
          </p:cNvSpPr>
          <p:nvPr>
            <p:ph idx="1"/>
          </p:nvPr>
        </p:nvSpPr>
        <p:spPr>
          <a:xfrm>
            <a:off x="251520" y="1484785"/>
            <a:ext cx="8640960" cy="1728192"/>
          </a:xfrm>
          <a:prstGeom prst="rect">
            <a:avLst/>
          </a:prstGeom>
          <a:ln w="38100">
            <a:solidFill>
              <a:srgbClr val="79ABAF"/>
            </a:solidFill>
          </a:ln>
        </p:spPr>
        <p:txBody>
          <a:bodyPr/>
          <a:lstStyle>
            <a:lvl1pPr marL="365125" indent="-255588">
              <a:spcAft>
                <a:spcPts val="600"/>
              </a:spcAft>
              <a:buClr>
                <a:srgbClr val="79ABAF"/>
              </a:buClr>
              <a:buFont typeface="Wingdings" charset="2"/>
              <a:buChar char="§"/>
              <a:defRPr sz="2200">
                <a:solidFill>
                  <a:srgbClr val="262626"/>
                </a:solidFill>
              </a:defRPr>
            </a:lvl1pPr>
            <a:lvl2pPr marL="657225" indent="-246063">
              <a:spcAft>
                <a:spcPts val="0"/>
              </a:spcAft>
              <a:buClr>
                <a:srgbClr val="9B2A2E"/>
              </a:buClr>
              <a:buFont typeface="Wingdings" charset="2"/>
              <a:buChar char="§"/>
              <a:defRPr sz="2200">
                <a:solidFill>
                  <a:srgbClr val="262626"/>
                </a:solidFill>
              </a:defRPr>
            </a:lvl2pPr>
            <a:lvl3pPr marL="922338" indent="-219075">
              <a:spcAft>
                <a:spcPts val="0"/>
              </a:spcAft>
              <a:buClr>
                <a:srgbClr val="79ABAF"/>
              </a:buClr>
              <a:buFont typeface="Wingdings" charset="2"/>
              <a:buChar char="§"/>
              <a:defRPr sz="2200">
                <a:solidFill>
                  <a:srgbClr val="262626"/>
                </a:solidFill>
              </a:defRPr>
            </a:lvl3pPr>
            <a:lvl4pPr>
              <a:spcAft>
                <a:spcPts val="0"/>
              </a:spcAft>
              <a:buClr>
                <a:srgbClr val="9B2A2E"/>
              </a:buClr>
              <a:defRPr sz="2200">
                <a:solidFill>
                  <a:srgbClr val="262626"/>
                </a:solidFill>
              </a:defRPr>
            </a:lvl4pPr>
            <a:lvl5pPr>
              <a:spcAft>
                <a:spcPts val="0"/>
              </a:spcAft>
              <a:buClr>
                <a:srgbClr val="79ABAF"/>
              </a:buClr>
              <a:defRPr sz="2200">
                <a:solidFill>
                  <a:srgbClr val="26262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0"/>
          </p:nvPr>
        </p:nvSpPr>
        <p:spPr>
          <a:xfrm>
            <a:off x="251520" y="3356992"/>
            <a:ext cx="8640960" cy="1728192"/>
          </a:xfrm>
          <a:prstGeom prst="rect">
            <a:avLst/>
          </a:prstGeom>
          <a:ln w="38100">
            <a:solidFill>
              <a:srgbClr val="79ABAF"/>
            </a:solidFill>
          </a:ln>
        </p:spPr>
        <p:txBody>
          <a:bodyPr/>
          <a:lstStyle>
            <a:lvl1pPr marL="365125" indent="-255588">
              <a:spcAft>
                <a:spcPts val="600"/>
              </a:spcAft>
              <a:buClr>
                <a:srgbClr val="79ABAF"/>
              </a:buClr>
              <a:buFont typeface="Wingdings" charset="2"/>
              <a:buChar char="§"/>
              <a:defRPr sz="2200">
                <a:solidFill>
                  <a:srgbClr val="262626"/>
                </a:solidFill>
              </a:defRPr>
            </a:lvl1pPr>
            <a:lvl2pPr marL="657225" indent="-246063">
              <a:spcAft>
                <a:spcPts val="0"/>
              </a:spcAft>
              <a:buClr>
                <a:srgbClr val="9B2A2E"/>
              </a:buClr>
              <a:buFont typeface="Wingdings" charset="2"/>
              <a:buChar char="§"/>
              <a:defRPr sz="2200">
                <a:solidFill>
                  <a:srgbClr val="262626"/>
                </a:solidFill>
              </a:defRPr>
            </a:lvl2pPr>
            <a:lvl3pPr marL="922338" indent="-219075">
              <a:spcAft>
                <a:spcPts val="0"/>
              </a:spcAft>
              <a:buClr>
                <a:srgbClr val="79ABAF"/>
              </a:buClr>
              <a:buFont typeface="Wingdings" charset="2"/>
              <a:buChar char="§"/>
              <a:defRPr sz="2200">
                <a:solidFill>
                  <a:srgbClr val="262626"/>
                </a:solidFill>
              </a:defRPr>
            </a:lvl3pPr>
            <a:lvl4pPr>
              <a:spcAft>
                <a:spcPts val="0"/>
              </a:spcAft>
              <a:buClr>
                <a:srgbClr val="9B2A2E"/>
              </a:buClr>
              <a:defRPr sz="2200">
                <a:solidFill>
                  <a:srgbClr val="262626"/>
                </a:solidFill>
              </a:defRPr>
            </a:lvl4pPr>
            <a:lvl5pPr>
              <a:spcAft>
                <a:spcPts val="0"/>
              </a:spcAft>
              <a:buClr>
                <a:srgbClr val="79ABAF"/>
              </a:buClr>
              <a:defRPr sz="2200">
                <a:solidFill>
                  <a:srgbClr val="26262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4091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6"/>
        <p:cNvGrpSpPr/>
        <p:nvPr/>
      </p:nvGrpSpPr>
      <p:grpSpPr>
        <a:xfrm>
          <a:off x="0" y="0"/>
          <a:ext cx="0" cy="0"/>
          <a:chOff x="0" y="0"/>
          <a:chExt cx="0" cy="0"/>
        </a:xfrm>
      </p:grpSpPr>
      <p:sp>
        <p:nvSpPr>
          <p:cNvPr id="17" name="Google Shape;17;p4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4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4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4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2834750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2"/>
        <p:cNvGrpSpPr/>
        <p:nvPr/>
      </p:nvGrpSpPr>
      <p:grpSpPr>
        <a:xfrm>
          <a:off x="0" y="0"/>
          <a:ext cx="0" cy="0"/>
          <a:chOff x="0" y="0"/>
          <a:chExt cx="0" cy="0"/>
        </a:xfrm>
      </p:grpSpPr>
      <p:sp>
        <p:nvSpPr>
          <p:cNvPr id="23" name="Google Shape;23;p6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6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5" name="Google Shape;25;p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332387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8"/>
        <p:cNvGrpSpPr/>
        <p:nvPr/>
      </p:nvGrpSpPr>
      <p:grpSpPr>
        <a:xfrm>
          <a:off x="0" y="0"/>
          <a:ext cx="0" cy="0"/>
          <a:chOff x="0" y="0"/>
          <a:chExt cx="0" cy="0"/>
        </a:xfrm>
      </p:grpSpPr>
      <p:sp>
        <p:nvSpPr>
          <p:cNvPr id="29" name="Google Shape;29;p6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6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95486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4"/>
        <p:cNvGrpSpPr/>
        <p:nvPr/>
      </p:nvGrpSpPr>
      <p:grpSpPr>
        <a:xfrm>
          <a:off x="0" y="0"/>
          <a:ext cx="0" cy="0"/>
          <a:chOff x="0" y="0"/>
          <a:chExt cx="0" cy="0"/>
        </a:xfrm>
      </p:grpSpPr>
      <p:sp>
        <p:nvSpPr>
          <p:cNvPr id="35" name="Google Shape;35;p6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6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1299956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1"/>
        <p:cNvGrpSpPr/>
        <p:nvPr/>
      </p:nvGrpSpPr>
      <p:grpSpPr>
        <a:xfrm>
          <a:off x="0" y="0"/>
          <a:ext cx="0" cy="0"/>
          <a:chOff x="0" y="0"/>
          <a:chExt cx="0" cy="0"/>
        </a:xfrm>
      </p:grpSpPr>
      <p:sp>
        <p:nvSpPr>
          <p:cNvPr id="42" name="Google Shape;42;p6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6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6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6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6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6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779316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0"/>
        <p:cNvGrpSpPr/>
        <p:nvPr/>
      </p:nvGrpSpPr>
      <p:grpSpPr>
        <a:xfrm>
          <a:off x="0" y="0"/>
          <a:ext cx="0" cy="0"/>
          <a:chOff x="0" y="0"/>
          <a:chExt cx="0" cy="0"/>
        </a:xfrm>
      </p:grpSpPr>
      <p:sp>
        <p:nvSpPr>
          <p:cNvPr id="51" name="Google Shape;51;p6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6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6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6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extLst>
      <p:ext uri="{BB962C8B-B14F-4D97-AF65-F5344CB8AC3E}">
        <p14:creationId xmlns:p14="http://schemas.microsoft.com/office/powerpoint/2010/main" val="33520319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6.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
            <a:extLst>
              <a:ext uri="{FF2B5EF4-FFF2-40B4-BE49-F238E27FC236}">
                <a16:creationId xmlns:a16="http://schemas.microsoft.com/office/drawing/2014/main" id="{8031C5FB-39C4-F24F-BDDE-02F12FD3AA10}"/>
              </a:ext>
            </a:extLst>
          </p:cNvPr>
          <p:cNvGrpSpPr>
            <a:grpSpLocks/>
          </p:cNvGrpSpPr>
          <p:nvPr/>
        </p:nvGrpSpPr>
        <p:grpSpPr bwMode="auto">
          <a:xfrm>
            <a:off x="7704138" y="6032500"/>
            <a:ext cx="1008062" cy="452438"/>
            <a:chOff x="7092280" y="6404992"/>
            <a:chExt cx="1008112" cy="453008"/>
          </a:xfrm>
        </p:grpSpPr>
        <p:pic>
          <p:nvPicPr>
            <p:cNvPr id="1037" name="Picture 23" descr="LFO_E_Black_Hi.jpg">
              <a:extLst>
                <a:ext uri="{FF2B5EF4-FFF2-40B4-BE49-F238E27FC236}">
                  <a16:creationId xmlns:a16="http://schemas.microsoft.com/office/drawing/2014/main" id="{7075BEED-60DB-A749-9DDA-78B12EA13438}"/>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7236296" y="6522983"/>
              <a:ext cx="776911" cy="335017"/>
            </a:xfrm>
            <a:prstGeom prst="rect">
              <a:avLst/>
            </a:prstGeom>
            <a:noFill/>
            <a:ln>
              <a:noFill/>
            </a:ln>
            <a:extLst>
              <a:ext uri="{909E8E84-426E-40DD-AFC4-6F175D3DCCD1}">
                <a14:hiddenFill xmlns:a14="http://schemas.microsoft.com/office/drawing/2010/main">
                  <a:solidFill>
                    <a:srgbClr val="FFFFFF">
                      <a:alpha val="6784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24">
              <a:extLst>
                <a:ext uri="{FF2B5EF4-FFF2-40B4-BE49-F238E27FC236}">
                  <a16:creationId xmlns:a16="http://schemas.microsoft.com/office/drawing/2014/main" id="{4F4C8244-B0F0-254B-9570-0169FFA6226B}"/>
                </a:ext>
              </a:extLst>
            </p:cNvPr>
            <p:cNvSpPr txBox="1">
              <a:spLocks noChangeArrowheads="1"/>
            </p:cNvSpPr>
            <p:nvPr userDrawn="1"/>
          </p:nvSpPr>
          <p:spPr bwMode="auto">
            <a:xfrm>
              <a:off x="7092280" y="6404992"/>
              <a:ext cx="1008112" cy="184382"/>
            </a:xfrm>
            <a:prstGeom prst="rect">
              <a:avLst/>
            </a:prstGeom>
            <a:noFill/>
            <a:ln>
              <a:noFill/>
            </a:ln>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defRPr/>
              </a:pPr>
              <a:r>
                <a:rPr lang="en-US" sz="600" dirty="0">
                  <a:solidFill>
                    <a:srgbClr val="404040"/>
                  </a:solidFill>
                </a:rPr>
                <a:t>A  PROJECT OF</a:t>
              </a:r>
            </a:p>
          </p:txBody>
        </p:sp>
      </p:grpSp>
      <p:sp useBgFill="1">
        <p:nvSpPr>
          <p:cNvPr id="34" name="Rounded Rectangle 33">
            <a:extLst>
              <a:ext uri="{FF2B5EF4-FFF2-40B4-BE49-F238E27FC236}">
                <a16:creationId xmlns:a16="http://schemas.microsoft.com/office/drawing/2014/main" id="{90F21A9F-6CA0-5243-8060-65CB4F9D40CC}"/>
              </a:ext>
            </a:extLst>
          </p:cNvPr>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5" name="Rectangle 34">
            <a:extLst>
              <a:ext uri="{FF2B5EF4-FFF2-40B4-BE49-F238E27FC236}">
                <a16:creationId xmlns:a16="http://schemas.microsoft.com/office/drawing/2014/main" id="{4D1B7101-16F9-7B4A-B004-5A6AC8B9490B}"/>
              </a:ext>
            </a:extLst>
          </p:cNvPr>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6" name="Rectangle 35">
            <a:extLst>
              <a:ext uri="{FF2B5EF4-FFF2-40B4-BE49-F238E27FC236}">
                <a16:creationId xmlns:a16="http://schemas.microsoft.com/office/drawing/2014/main" id="{768093B2-B7FD-544B-8249-115F7C14D202}"/>
              </a:ext>
            </a:extLst>
          </p:cNvPr>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7" name="Rectangle 36">
            <a:extLst>
              <a:ext uri="{FF2B5EF4-FFF2-40B4-BE49-F238E27FC236}">
                <a16:creationId xmlns:a16="http://schemas.microsoft.com/office/drawing/2014/main" id="{8888CC69-B78F-2847-BFDB-4822D01149AA}"/>
              </a:ext>
            </a:extLst>
          </p:cNvPr>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ectangle 37">
            <a:extLst>
              <a:ext uri="{FF2B5EF4-FFF2-40B4-BE49-F238E27FC236}">
                <a16:creationId xmlns:a16="http://schemas.microsoft.com/office/drawing/2014/main" id="{FCDE649B-728A-7D44-8087-DF486549E41C}"/>
              </a:ext>
            </a:extLst>
          </p:cNvPr>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38">
            <a:extLst>
              <a:ext uri="{FF2B5EF4-FFF2-40B4-BE49-F238E27FC236}">
                <a16:creationId xmlns:a16="http://schemas.microsoft.com/office/drawing/2014/main" id="{079879EA-8228-B548-9638-6E82AD86C773}"/>
              </a:ext>
            </a:extLst>
          </p:cNvPr>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tangle 39">
            <a:extLst>
              <a:ext uri="{FF2B5EF4-FFF2-40B4-BE49-F238E27FC236}">
                <a16:creationId xmlns:a16="http://schemas.microsoft.com/office/drawing/2014/main" id="{BFA72AFA-513A-D249-9909-D9DF8F185716}"/>
              </a:ext>
            </a:extLst>
          </p:cNvPr>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Rectangle 13">
            <a:extLst>
              <a:ext uri="{FF2B5EF4-FFF2-40B4-BE49-F238E27FC236}">
                <a16:creationId xmlns:a16="http://schemas.microsoft.com/office/drawing/2014/main" id="{59B7C0F3-AFA9-834E-A1A9-5366EFB9D22A}"/>
              </a:ext>
            </a:extLst>
          </p:cNvPr>
          <p:cNvSpPr/>
          <p:nvPr/>
        </p:nvSpPr>
        <p:spPr>
          <a:xfrm rot="16200000" flipH="1">
            <a:off x="3114675" y="3094038"/>
            <a:ext cx="71437" cy="6300788"/>
          </a:xfrm>
          <a:prstGeom prst="rect">
            <a:avLst/>
          </a:prstGeom>
          <a:solidFill>
            <a:srgbClr val="79ABA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ko-KR" altLang="en-US" dirty="0"/>
          </a:p>
        </p:txBody>
      </p:sp>
      <p:pic>
        <p:nvPicPr>
          <p:cNvPr id="1035" name="Picture 2" descr="co_logo_eng_small_Transparent.png">
            <a:extLst>
              <a:ext uri="{FF2B5EF4-FFF2-40B4-BE49-F238E27FC236}">
                <a16:creationId xmlns:a16="http://schemas.microsoft.com/office/drawing/2014/main" id="{9BD199B3-F2C3-964D-88B6-35A700B58742}"/>
              </a:ext>
            </a:extLst>
          </p:cNvPr>
          <p:cNvPicPr>
            <a:picLocks noChangeAspect="1"/>
          </p:cNvPicPr>
          <p:nvPr/>
        </p:nvPicPr>
        <p:blipFill>
          <a:blip r:embed="rId6">
            <a:extLst>
              <a:ext uri="{28A0092B-C50C-407E-A947-70E740481C1C}">
                <a14:useLocalDpi xmlns:a14="http://schemas.microsoft.com/office/drawing/2010/main" val="0"/>
              </a:ext>
            </a:extLst>
          </a:blip>
          <a:srcRect l="6822" t="12862" r="8472" b="13182"/>
          <a:stretch>
            <a:fillRect/>
          </a:stretch>
        </p:blipFill>
        <p:spPr bwMode="auto">
          <a:xfrm>
            <a:off x="6443663" y="5916613"/>
            <a:ext cx="13716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3FA913CB-8AD7-6B4E-A9F2-011FC30B430F}"/>
              </a:ext>
            </a:extLst>
          </p:cNvPr>
          <p:cNvSpPr/>
          <p:nvPr/>
        </p:nvSpPr>
        <p:spPr>
          <a:xfrm rot="16200000" flipH="1">
            <a:off x="8874125" y="6010276"/>
            <a:ext cx="71437" cy="468312"/>
          </a:xfrm>
          <a:prstGeom prst="rect">
            <a:avLst/>
          </a:prstGeom>
          <a:solidFill>
            <a:srgbClr val="79ABA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ko-KR" altLang="en-US" dirty="0"/>
          </a:p>
        </p:txBody>
      </p:sp>
    </p:spTree>
  </p:cSld>
  <p:clrMap bg1="lt1" tx1="dk1" bg2="lt2" tx2="dk2" accent1="accent1" accent2="accent2" accent3="accent3" accent4="accent4" accent5="accent5" accent6="accent6" hlink="hlink" folHlink="folHlink"/>
  <p:sldLayoutIdLst>
    <p:sldLayoutId id="2147483793" r:id="rId1"/>
    <p:sldLayoutId id="2147483791" r:id="rId2"/>
    <p:sldLayoutId id="2147483792" r:id="rId3"/>
  </p:sldLayoutIdLst>
  <p:txStyles>
    <p:titleStyle>
      <a:lvl1pPr algn="l" rtl="0" eaLnBrk="1" fontAlgn="base" hangingPunct="1">
        <a:spcBef>
          <a:spcPct val="0"/>
        </a:spcBef>
        <a:spcAft>
          <a:spcPct val="0"/>
        </a:spcAft>
        <a:defRPr sz="4000" kern="1200">
          <a:solidFill>
            <a:schemeClr val="tx2"/>
          </a:solidFill>
          <a:latin typeface="Arial" panose="020B0604020202020204" pitchFamily="34" charset="0"/>
          <a:ea typeface="ＭＳ Ｐゴシック" charset="0"/>
          <a:cs typeface="Arial" panose="020B0604020202020204" pitchFamily="34" charset="0"/>
        </a:defRPr>
      </a:lvl1pPr>
      <a:lvl2pPr algn="l" rtl="0" eaLnBrk="1" fontAlgn="base" hangingPunct="1">
        <a:spcBef>
          <a:spcPct val="0"/>
        </a:spcBef>
        <a:spcAft>
          <a:spcPct val="0"/>
        </a:spcAft>
        <a:defRPr sz="4000">
          <a:solidFill>
            <a:schemeClr val="tx2"/>
          </a:solidFill>
          <a:latin typeface="Arial" charset="0"/>
          <a:ea typeface="ＭＳ Ｐゴシック" charset="0"/>
          <a:cs typeface="Arial" charset="0"/>
        </a:defRPr>
      </a:lvl2pPr>
      <a:lvl3pPr algn="l" rtl="0" eaLnBrk="1" fontAlgn="base" hangingPunct="1">
        <a:spcBef>
          <a:spcPct val="0"/>
        </a:spcBef>
        <a:spcAft>
          <a:spcPct val="0"/>
        </a:spcAft>
        <a:defRPr sz="4000">
          <a:solidFill>
            <a:schemeClr val="tx2"/>
          </a:solidFill>
          <a:latin typeface="Arial" charset="0"/>
          <a:ea typeface="ＭＳ Ｐゴシック" charset="0"/>
          <a:cs typeface="Arial" charset="0"/>
        </a:defRPr>
      </a:lvl3pPr>
      <a:lvl4pPr algn="l" rtl="0" eaLnBrk="1" fontAlgn="base" hangingPunct="1">
        <a:spcBef>
          <a:spcPct val="0"/>
        </a:spcBef>
        <a:spcAft>
          <a:spcPct val="0"/>
        </a:spcAft>
        <a:defRPr sz="4000">
          <a:solidFill>
            <a:schemeClr val="tx2"/>
          </a:solidFill>
          <a:latin typeface="Arial" charset="0"/>
          <a:ea typeface="ＭＳ Ｐゴシック" charset="0"/>
          <a:cs typeface="Arial" charset="0"/>
        </a:defRPr>
      </a:lvl4pPr>
      <a:lvl5pPr algn="l" rtl="0" eaLnBrk="1" fontAlgn="base" hangingPunct="1">
        <a:spcBef>
          <a:spcPct val="0"/>
        </a:spcBef>
        <a:spcAft>
          <a:spcPct val="0"/>
        </a:spcAft>
        <a:defRPr sz="4000">
          <a:solidFill>
            <a:schemeClr val="tx2"/>
          </a:solidFill>
          <a:latin typeface="Arial" charset="0"/>
          <a:ea typeface="ＭＳ Ｐゴシック" charset="0"/>
          <a:cs typeface="Arial" charset="0"/>
        </a:defRPr>
      </a:lvl5pPr>
      <a:lvl6pPr marL="457200" algn="l" rtl="0" eaLnBrk="1" fontAlgn="base" hangingPunct="1">
        <a:spcBef>
          <a:spcPct val="0"/>
        </a:spcBef>
        <a:spcAft>
          <a:spcPct val="0"/>
        </a:spcAft>
        <a:defRPr sz="4000">
          <a:solidFill>
            <a:schemeClr val="tx2"/>
          </a:solidFill>
          <a:latin typeface="Trebuchet MS" pitchFamily="34" charset="0"/>
        </a:defRPr>
      </a:lvl6pPr>
      <a:lvl7pPr marL="914400" algn="l" rtl="0" eaLnBrk="1" fontAlgn="base" hangingPunct="1">
        <a:spcBef>
          <a:spcPct val="0"/>
        </a:spcBef>
        <a:spcAft>
          <a:spcPct val="0"/>
        </a:spcAft>
        <a:defRPr sz="4000">
          <a:solidFill>
            <a:schemeClr val="tx2"/>
          </a:solidFill>
          <a:latin typeface="Trebuchet MS" pitchFamily="34" charset="0"/>
        </a:defRPr>
      </a:lvl7pPr>
      <a:lvl8pPr marL="1371600" algn="l" rtl="0" eaLnBrk="1" fontAlgn="base" hangingPunct="1">
        <a:spcBef>
          <a:spcPct val="0"/>
        </a:spcBef>
        <a:spcAft>
          <a:spcPct val="0"/>
        </a:spcAft>
        <a:defRPr sz="4000">
          <a:solidFill>
            <a:schemeClr val="tx2"/>
          </a:solidFill>
          <a:latin typeface="Trebuchet MS" pitchFamily="34" charset="0"/>
        </a:defRPr>
      </a:lvl8pPr>
      <a:lvl9pPr marL="1828800" algn="l" rtl="0" eaLnBrk="1" fontAlgn="base" hangingPunct="1">
        <a:spcBef>
          <a:spcPct val="0"/>
        </a:spcBef>
        <a:spcAft>
          <a:spcPct val="0"/>
        </a:spcAft>
        <a:defRPr sz="4000">
          <a:solidFill>
            <a:schemeClr val="tx2"/>
          </a:solidFill>
          <a:latin typeface="Trebuchet MS" pitchFamily="34" charset="0"/>
        </a:defRPr>
      </a:lvl9pPr>
    </p:titleStyle>
    <p:bodyStyle>
      <a:lvl1pPr marL="365125" indent="-255588" algn="l" rtl="0" eaLnBrk="1" fontAlgn="base" hangingPunct="1">
        <a:spcBef>
          <a:spcPts val="300"/>
        </a:spcBef>
        <a:spcAft>
          <a:spcPct val="0"/>
        </a:spcAft>
        <a:buClr>
          <a:srgbClr val="A04DA3"/>
        </a:buClr>
        <a:buFont typeface="Georgia" panose="02040502050405020303" pitchFamily="18" charset="0"/>
        <a:buChar char="•"/>
        <a:defRPr sz="2800" kern="1200">
          <a:solidFill>
            <a:srgbClr val="262626"/>
          </a:solidFill>
          <a:latin typeface="Arial" panose="020B0604020202020204" pitchFamily="34" charset="0"/>
          <a:ea typeface="ＭＳ Ｐゴシック" charset="0"/>
          <a:cs typeface="Arial" panose="020B0604020202020204" pitchFamily="34" charset="0"/>
        </a:defRPr>
      </a:lvl1pPr>
      <a:lvl2pPr marL="657225" indent="-246063" algn="l" rtl="0" eaLnBrk="1" fontAlgn="base" hangingPunct="1">
        <a:spcBef>
          <a:spcPts val="300"/>
        </a:spcBef>
        <a:spcAft>
          <a:spcPct val="0"/>
        </a:spcAft>
        <a:buClr>
          <a:schemeClr val="accent2"/>
        </a:buClr>
        <a:buFont typeface="Georgia" panose="02040502050405020303" pitchFamily="18" charset="0"/>
        <a:buChar char="▫"/>
        <a:defRPr sz="2600" kern="1200">
          <a:solidFill>
            <a:srgbClr val="262626"/>
          </a:solidFill>
          <a:latin typeface="Arial" panose="020B0604020202020204" pitchFamily="34" charset="0"/>
          <a:ea typeface="Arial" charset="0"/>
          <a:cs typeface="Arial" panose="020B0604020202020204" pitchFamily="34" charset="0"/>
        </a:defRPr>
      </a:lvl2pPr>
      <a:lvl3pPr marL="922338" indent="-219075" algn="l" rtl="0" eaLnBrk="1" fontAlgn="base" hangingPunct="1">
        <a:spcBef>
          <a:spcPts val="300"/>
        </a:spcBef>
        <a:spcAft>
          <a:spcPct val="0"/>
        </a:spcAft>
        <a:buClr>
          <a:schemeClr val="accent1"/>
        </a:buClr>
        <a:buFont typeface="Wingdings 2" pitchFamily="2" charset="2"/>
        <a:buChar char=""/>
        <a:defRPr sz="2400" kern="1200">
          <a:solidFill>
            <a:srgbClr val="262626"/>
          </a:solidFill>
          <a:latin typeface="Arial" panose="020B0604020202020204" pitchFamily="34" charset="0"/>
          <a:ea typeface="Arial" charset="0"/>
          <a:cs typeface="Arial" panose="020B0604020202020204" pitchFamily="34" charset="0"/>
        </a:defRPr>
      </a:lvl3pPr>
      <a:lvl4pPr marL="1179513" indent="-200025" algn="l" rtl="0" eaLnBrk="1" fontAlgn="base" hangingPunct="1">
        <a:spcBef>
          <a:spcPts val="300"/>
        </a:spcBef>
        <a:spcAft>
          <a:spcPct val="0"/>
        </a:spcAft>
        <a:buClr>
          <a:schemeClr val="accent1"/>
        </a:buClr>
        <a:buFont typeface="Wingdings 2" pitchFamily="2" charset="2"/>
        <a:buChar char=""/>
        <a:defRPr sz="2200" kern="1200">
          <a:solidFill>
            <a:srgbClr val="262626"/>
          </a:solidFill>
          <a:latin typeface="Arial" panose="020B0604020202020204" pitchFamily="34" charset="0"/>
          <a:ea typeface="Arial" charset="0"/>
          <a:cs typeface="Arial" panose="020B0604020202020204" pitchFamily="34" charset="0"/>
        </a:defRPr>
      </a:lvl4pPr>
      <a:lvl5pPr marL="1389063" indent="-182563" algn="l" rtl="0" eaLnBrk="1" fontAlgn="base" hangingPunct="1">
        <a:spcBef>
          <a:spcPts val="300"/>
        </a:spcBef>
        <a:spcAft>
          <a:spcPct val="0"/>
        </a:spcAft>
        <a:buClr>
          <a:srgbClr val="A04DA3"/>
        </a:buClr>
        <a:buFont typeface="Georgia" panose="02040502050405020303" pitchFamily="18" charset="0"/>
        <a:buChar char="▫"/>
        <a:defRPr sz="2000" kern="1200">
          <a:solidFill>
            <a:srgbClr val="262626"/>
          </a:solidFill>
          <a:latin typeface="Arial" panose="020B0604020202020204" pitchFamily="34" charset="0"/>
          <a:ea typeface="Arial" charset="0"/>
          <a:cs typeface="Arial" panose="020B0604020202020204"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4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15" name="Google Shape;15;p46" descr="CLEOslidesTemplateDesigns-1.pdf"/>
          <p:cNvPicPr preferRelativeResize="0"/>
          <p:nvPr/>
        </p:nvPicPr>
        <p:blipFill rotWithShape="1">
          <a:blip r:embed="rId14">
            <a:alphaModFix/>
          </a:blip>
          <a:srcRect/>
          <a:stretch/>
        </p:blipFill>
        <p:spPr>
          <a:xfrm>
            <a:off x="10022" y="-185839"/>
            <a:ext cx="9133979" cy="7043840"/>
          </a:xfrm>
          <a:prstGeom prst="rect">
            <a:avLst/>
          </a:prstGeom>
          <a:noFill/>
          <a:ln>
            <a:noFill/>
          </a:ln>
        </p:spPr>
      </p:pic>
    </p:spTree>
    <p:extLst>
      <p:ext uri="{BB962C8B-B14F-4D97-AF65-F5344CB8AC3E}">
        <p14:creationId xmlns:p14="http://schemas.microsoft.com/office/powerpoint/2010/main" val="3064353932"/>
      </p:ext>
    </p:extLst>
  </p:cSld>
  <p:clrMap bg1="lt1" tx1="dk1" bg2="dk2" tx2="lt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sp>
        <p:nvSpPr>
          <p:cNvPr id="94" name="Google Shape;94;p4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5" name="Google Shape;95;p4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6" name="Google Shape;96;p4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7" name="Google Shape;97;p4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8" name="Google Shape;98;p4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99" name="Google Shape;99;p48" descr="CLEOslidesTemplateDesigns-1.pdf"/>
          <p:cNvPicPr preferRelativeResize="0"/>
          <p:nvPr/>
        </p:nvPicPr>
        <p:blipFill rotWithShape="1">
          <a:blip r:embed="rId14">
            <a:alphaModFix/>
          </a:blip>
          <a:srcRect/>
          <a:stretch/>
        </p:blipFill>
        <p:spPr>
          <a:xfrm>
            <a:off x="10027" y="-185839"/>
            <a:ext cx="9133979" cy="7043840"/>
          </a:xfrm>
          <a:prstGeom prst="rect">
            <a:avLst/>
          </a:prstGeom>
          <a:noFill/>
          <a:ln>
            <a:noFill/>
          </a:ln>
        </p:spPr>
      </p:pic>
    </p:spTree>
    <p:extLst>
      <p:ext uri="{BB962C8B-B14F-4D97-AF65-F5344CB8AC3E}">
        <p14:creationId xmlns:p14="http://schemas.microsoft.com/office/powerpoint/2010/main" val="1194218421"/>
      </p:ext>
    </p:extLst>
  </p:cSld>
  <p:clrMap bg1="lt1" tx1="dk1" bg2="dk2" tx2="lt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lsottawa.ca/how-we-can-help/connecting-ottawa/#:~:text=The%20Connecting%20Ottawa%20project%20is,a%20disability%20or%20sensory%20impairment."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hyperlink" Target="https://www.canada.ca/en/revenue-agency/services/forms-publications/forms/rc66sch.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legalaid.on.ca/legal-clinics-lis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canada.ca/en/revenue-agency/services/tax/individuals/community-volunteer-income-tax-program/need-a-hand-complete-your-tax-return.html" TargetMode="External"/><Relationship Id="rId3" Type="http://schemas.openxmlformats.org/officeDocument/2006/relationships/hyperlink" Target="https://stepstojustice.ca/legal-topic/income-assistance/child-tax-benefits/transition-child-benefit/all/" TargetMode="External"/><Relationship Id="rId7" Type="http://schemas.openxmlformats.org/officeDocument/2006/relationships/hyperlink" Target="https://benefitswayfinder.org/"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hyperlink" Target="https://www.mcss.gov.on.ca/en/mcss/programs/social/directives/ow/7_6_OW_Directives.aspx" TargetMode="External"/><Relationship Id="rId5" Type="http://schemas.openxmlformats.org/officeDocument/2006/relationships/hyperlink" Target="https://stepstojustice.ca/steps/income-assistance/2-file-objection/" TargetMode="External"/><Relationship Id="rId10" Type="http://schemas.openxmlformats.org/officeDocument/2006/relationships/hyperlink" Target="https://www.legalaid.on.ca/legal-clinics/" TargetMode="External"/><Relationship Id="rId4" Type="http://schemas.openxmlformats.org/officeDocument/2006/relationships/hyperlink" Target="https://stepstojustice.ca/legal-topic/income-assistance/child-tax-benefits/" TargetMode="External"/><Relationship Id="rId9" Type="http://schemas.openxmlformats.org/officeDocument/2006/relationships/hyperlink" Target="https://cleoconnect.ca/tools-tips/covid-19-inventory-for-community-workers/income-benefits-during-covid-19/"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cleoconnect.ca/subscribe/" TargetMode="External"/><Relationship Id="rId2" Type="http://schemas.openxmlformats.org/officeDocument/2006/relationships/notesSlide" Target="../notesSlides/notesSlide6.xml"/><Relationship Id="rId1" Type="http://schemas.openxmlformats.org/officeDocument/2006/relationships/slideLayout" Target="../slideLayouts/slideLayout18.xml"/><Relationship Id="rId5" Type="http://schemas.openxmlformats.org/officeDocument/2006/relationships/image" Target="../media/image7.jpg"/><Relationship Id="rId4" Type="http://schemas.openxmlformats.org/officeDocument/2006/relationships/hyperlink" Target="https://stepstojustice.ca/covid-1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hyperlink" Target="https://www2.gov.bc.ca/assets/gov/british-columbians-our-governments/indigenous-people/aboriginal-peoples-documents/calls_to_action_english2.pdf" TargetMode="External"/><Relationship Id="rId2" Type="http://schemas.openxmlformats.org/officeDocument/2006/relationships/notesSlide" Target="../notesSlides/notesSlide4.xml"/><Relationship Id="rId1" Type="http://schemas.openxmlformats.org/officeDocument/2006/relationships/slideLayout" Target="../slideLayouts/slideLayout16.xml"/><Relationship Id="rId5" Type="http://schemas.openxmlformats.org/officeDocument/2006/relationships/hyperlink" Target="https://www.whose.land/en/" TargetMode="External"/><Relationship Id="rId4" Type="http://schemas.openxmlformats.org/officeDocument/2006/relationships/hyperlink" Target="https://oncanadaproject.ca/settlerstakeactio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cbc.ca/news/canada/toronto/doug-ford-government-rolls-back-social-assistance-cuts-1.530735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
          <p:cNvSpPr txBox="1">
            <a:spLocks noGrp="1"/>
          </p:cNvSpPr>
          <p:nvPr>
            <p:ph type="title"/>
          </p:nvPr>
        </p:nvSpPr>
        <p:spPr>
          <a:xfrm>
            <a:off x="628650" y="645589"/>
            <a:ext cx="7886700" cy="24421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CA" b="1" dirty="0"/>
              <a:t>Newcomers + Transition </a:t>
            </a:r>
            <a:br>
              <a:rPr lang="en-CA" b="1" dirty="0"/>
            </a:br>
            <a:r>
              <a:rPr lang="en-CA" b="1" dirty="0"/>
              <a:t>Child Benefits </a:t>
            </a:r>
            <a:br>
              <a:rPr lang="en-CA" dirty="0"/>
            </a:br>
            <a:r>
              <a:rPr lang="en-CA" sz="3200" dirty="0"/>
              <a:t>Presentation and Q+A</a:t>
            </a:r>
            <a:endParaRPr sz="3200" dirty="0"/>
          </a:p>
        </p:txBody>
      </p:sp>
      <p:sp>
        <p:nvSpPr>
          <p:cNvPr id="259" name="Google Shape;259;p3"/>
          <p:cNvSpPr txBox="1">
            <a:spLocks noGrp="1"/>
          </p:cNvSpPr>
          <p:nvPr>
            <p:ph type="body" idx="1"/>
          </p:nvPr>
        </p:nvSpPr>
        <p:spPr>
          <a:xfrm>
            <a:off x="628650" y="2535625"/>
            <a:ext cx="7886700" cy="3303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chemeClr val="dk1"/>
              </a:buClr>
              <a:buSzPts val="2000"/>
              <a:buNone/>
            </a:pPr>
            <a:r>
              <a:rPr lang="en-CA" b="1" dirty="0"/>
              <a:t>Speakers:</a:t>
            </a:r>
            <a:endParaRPr b="1" dirty="0"/>
          </a:p>
          <a:p>
            <a:pPr marL="0" lvl="0" indent="0" algn="l" rtl="0">
              <a:lnSpc>
                <a:spcPct val="90000"/>
              </a:lnSpc>
              <a:spcBef>
                <a:spcPts val="1000"/>
              </a:spcBef>
              <a:spcAft>
                <a:spcPts val="0"/>
              </a:spcAft>
              <a:buClr>
                <a:schemeClr val="dk1"/>
              </a:buClr>
              <a:buSzPts val="2000"/>
              <a:buNone/>
            </a:pPr>
            <a:endParaRPr b="1" dirty="0"/>
          </a:p>
          <a:p>
            <a:pPr marL="0" lvl="0" indent="0" algn="l" rtl="0">
              <a:lnSpc>
                <a:spcPct val="90000"/>
              </a:lnSpc>
              <a:spcBef>
                <a:spcPts val="1000"/>
              </a:spcBef>
              <a:spcAft>
                <a:spcPts val="0"/>
              </a:spcAft>
              <a:buClr>
                <a:schemeClr val="dk1"/>
              </a:buClr>
              <a:buSzPts val="2400"/>
              <a:buNone/>
            </a:pPr>
            <a:r>
              <a:rPr lang="en-CA" b="1" dirty="0"/>
              <a:t>Heather Neufeld</a:t>
            </a:r>
            <a:r>
              <a:rPr lang="en-CA" dirty="0"/>
              <a:t>, Lawyer, </a:t>
            </a:r>
            <a:r>
              <a:rPr lang="en-CA" dirty="0">
                <a:hlinkClick r:id="rId3"/>
              </a:rPr>
              <a:t>Connecting Ottawa</a:t>
            </a:r>
            <a:endParaRPr lang="en-CA" dirty="0"/>
          </a:p>
          <a:p>
            <a:pPr marL="0" lvl="0" indent="0" algn="l" rtl="0">
              <a:lnSpc>
                <a:spcPct val="90000"/>
              </a:lnSpc>
              <a:spcBef>
                <a:spcPts val="1000"/>
              </a:spcBef>
              <a:spcAft>
                <a:spcPts val="0"/>
              </a:spcAft>
              <a:buClr>
                <a:schemeClr val="dk1"/>
              </a:buClr>
              <a:buSzPts val="2400"/>
              <a:buNone/>
            </a:pPr>
            <a:r>
              <a:rPr lang="en-CA" b="1" dirty="0"/>
              <a:t>Liz Majic</a:t>
            </a:r>
            <a:r>
              <a:rPr lang="en-CA" dirty="0"/>
              <a:t>, Lawyer, </a:t>
            </a:r>
            <a:r>
              <a:rPr lang="en-CA" dirty="0">
                <a:hlinkClick r:id="rId3"/>
              </a:rPr>
              <a:t>Connecting Ottawa</a:t>
            </a:r>
            <a:endParaRPr lang="en-CA" dirty="0"/>
          </a:p>
          <a:p>
            <a:pPr marL="0" lvl="0" indent="0" algn="l" rtl="0">
              <a:lnSpc>
                <a:spcPct val="90000"/>
              </a:lnSpc>
              <a:spcBef>
                <a:spcPts val="1000"/>
              </a:spcBef>
              <a:spcAft>
                <a:spcPts val="0"/>
              </a:spcAft>
              <a:buClr>
                <a:schemeClr val="dk1"/>
              </a:buClr>
              <a:buSzPts val="2400"/>
              <a:buNone/>
            </a:pPr>
            <a:endParaRPr lang="en-CA" dirty="0"/>
          </a:p>
          <a:p>
            <a:pPr marL="0" lvl="0" indent="0" algn="ctr" rtl="0">
              <a:lnSpc>
                <a:spcPct val="90000"/>
              </a:lnSpc>
              <a:spcBef>
                <a:spcPts val="1000"/>
              </a:spcBef>
              <a:spcAft>
                <a:spcPts val="0"/>
              </a:spcAft>
              <a:buClr>
                <a:schemeClr val="dk1"/>
              </a:buClr>
              <a:buSzPts val="2400"/>
              <a:buNone/>
            </a:pPr>
            <a:r>
              <a:rPr lang="en-CA" dirty="0"/>
              <a:t>March 22nd, 2022</a:t>
            </a:r>
            <a:endParaRPr dirty="0"/>
          </a:p>
          <a:p>
            <a:pPr marL="0" lvl="0" indent="0" algn="l" rtl="0">
              <a:lnSpc>
                <a:spcPct val="90000"/>
              </a:lnSpc>
              <a:spcBef>
                <a:spcPts val="1000"/>
              </a:spcBef>
              <a:spcAft>
                <a:spcPts val="0"/>
              </a:spcAft>
              <a:buClr>
                <a:schemeClr val="dk1"/>
              </a:buClr>
              <a:buSzPts val="2400"/>
              <a:buNone/>
            </a:pPr>
            <a:endParaRPr sz="1800" dirty="0"/>
          </a:p>
        </p:txBody>
      </p:sp>
      <p:sp>
        <p:nvSpPr>
          <p:cNvPr id="260" name="Google Shape;260;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CA"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1</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482FCD-09D8-448F-A693-C22C6985BD37}"/>
              </a:ext>
            </a:extLst>
          </p:cNvPr>
          <p:cNvSpPr>
            <a:spLocks noGrp="1"/>
          </p:cNvSpPr>
          <p:nvPr>
            <p:ph idx="1"/>
          </p:nvPr>
        </p:nvSpPr>
        <p:spPr>
          <a:xfrm>
            <a:off x="179512" y="1268760"/>
            <a:ext cx="8712968" cy="4608512"/>
          </a:xfrm>
          <a:ln>
            <a:noFill/>
          </a:ln>
        </p:spPr>
        <p:txBody>
          <a:bodyPr/>
          <a:lstStyle/>
          <a:p>
            <a:pPr marL="109537" indent="0" algn="l">
              <a:spcBef>
                <a:spcPts val="0"/>
              </a:spcBef>
              <a:spcAft>
                <a:spcPts val="0"/>
              </a:spcAft>
              <a:buNone/>
            </a:pPr>
            <a:endParaRPr lang="en-US" b="0" i="0" dirty="0">
              <a:solidFill>
                <a:srgbClr val="333333"/>
              </a:solidFill>
              <a:effectLst/>
            </a:endParaRPr>
          </a:p>
          <a:p>
            <a:pPr algn="l">
              <a:buFont typeface="+mj-lt"/>
              <a:buAutoNum type="arabicPeriod"/>
            </a:pPr>
            <a:endParaRPr lang="en-US" b="0" i="0" dirty="0">
              <a:solidFill>
                <a:srgbClr val="333333"/>
              </a:solidFill>
              <a:effectLst/>
            </a:endParaRPr>
          </a:p>
          <a:p>
            <a:pPr marL="109537" indent="0" algn="l">
              <a:spcBef>
                <a:spcPts val="0"/>
              </a:spcBef>
              <a:spcAft>
                <a:spcPts val="0"/>
              </a:spcAft>
              <a:buNone/>
            </a:pPr>
            <a:endParaRPr lang="en-US" b="0" i="0" dirty="0">
              <a:solidFill>
                <a:srgbClr val="212B36"/>
              </a:solidFill>
              <a:effectLst/>
            </a:endParaRPr>
          </a:p>
          <a:p>
            <a:pPr marL="109537" indent="0" algn="l">
              <a:spcBef>
                <a:spcPts val="0"/>
              </a:spcBef>
              <a:spcAft>
                <a:spcPts val="0"/>
              </a:spcAft>
              <a:buNone/>
            </a:pPr>
            <a:endParaRPr lang="en-US" dirty="0">
              <a:solidFill>
                <a:srgbClr val="212B36"/>
              </a:solidFill>
            </a:endParaRPr>
          </a:p>
          <a:p>
            <a:pPr marL="109537" indent="0" algn="l">
              <a:spcBef>
                <a:spcPts val="0"/>
              </a:spcBef>
              <a:spcAft>
                <a:spcPts val="0"/>
              </a:spcAft>
              <a:buNone/>
            </a:pPr>
            <a:endParaRPr lang="en-US" dirty="0">
              <a:solidFill>
                <a:srgbClr val="212B36"/>
              </a:solidFill>
            </a:endParaRPr>
          </a:p>
          <a:p>
            <a:pPr algn="ctr"/>
            <a:r>
              <a:rPr lang="en-US" b="0" i="0" dirty="0">
                <a:solidFill>
                  <a:srgbClr val="212B36"/>
                </a:solidFill>
                <a:effectLst/>
              </a:rPr>
              <a:t>You don't have to apply separately for the TCB</a:t>
            </a:r>
            <a:endParaRPr lang="en-US" dirty="0">
              <a:solidFill>
                <a:srgbClr val="333333"/>
              </a:solidFill>
            </a:endParaRPr>
          </a:p>
          <a:p>
            <a:pPr marL="109537" indent="0" algn="ctr">
              <a:buNone/>
            </a:pPr>
            <a:endParaRPr lang="en-US" dirty="0">
              <a:solidFill>
                <a:srgbClr val="333333"/>
              </a:solidFill>
            </a:endParaRPr>
          </a:p>
          <a:p>
            <a:pPr marL="109537" indent="0" algn="l">
              <a:buNone/>
            </a:pPr>
            <a:endParaRPr lang="en-US" dirty="0">
              <a:solidFill>
                <a:srgbClr val="333333"/>
              </a:solidFill>
            </a:endParaRPr>
          </a:p>
          <a:p>
            <a:pPr algn="l">
              <a:buFont typeface="+mj-lt"/>
              <a:buAutoNum type="arabicPeriod"/>
            </a:pPr>
            <a:endParaRPr lang="en-US" b="0" i="0" dirty="0">
              <a:solidFill>
                <a:srgbClr val="333333"/>
              </a:solidFill>
              <a:effectLst/>
            </a:endParaRPr>
          </a:p>
          <a:p>
            <a:pPr algn="l">
              <a:buFont typeface="+mj-lt"/>
              <a:buAutoNum type="arabicPeriod"/>
            </a:pPr>
            <a:endParaRPr lang="en-US" dirty="0">
              <a:solidFill>
                <a:srgbClr val="333333"/>
              </a:solidFill>
            </a:endParaRPr>
          </a:p>
          <a:p>
            <a:pPr algn="l">
              <a:buFont typeface="+mj-lt"/>
              <a:buAutoNum type="arabicPeriod"/>
            </a:pPr>
            <a:endParaRPr lang="en-US" b="0" i="0" dirty="0">
              <a:solidFill>
                <a:srgbClr val="333333"/>
              </a:solidFill>
              <a:effectLst/>
            </a:endParaRPr>
          </a:p>
          <a:p>
            <a:pPr algn="l">
              <a:buFont typeface="+mj-lt"/>
              <a:buAutoNum type="arabicPeriod"/>
            </a:pPr>
            <a:endParaRPr lang="en-US" dirty="0">
              <a:solidFill>
                <a:srgbClr val="333333"/>
              </a:solidFill>
            </a:endParaRPr>
          </a:p>
          <a:p>
            <a:pPr marL="109537" indent="0" algn="ctr">
              <a:spcBef>
                <a:spcPts val="0"/>
              </a:spcBef>
              <a:spcAft>
                <a:spcPts val="0"/>
              </a:spcAft>
              <a:buNone/>
            </a:pPr>
            <a:endParaRPr lang="en-US" b="0" i="0" u="sng" dirty="0">
              <a:solidFill>
                <a:srgbClr val="284162"/>
              </a:solidFill>
              <a:effectLst/>
              <a:hlinkClick r:id="rId2"/>
            </a:endParaRPr>
          </a:p>
        </p:txBody>
      </p:sp>
      <p:sp>
        <p:nvSpPr>
          <p:cNvPr id="3" name="Title 2">
            <a:extLst>
              <a:ext uri="{FF2B5EF4-FFF2-40B4-BE49-F238E27FC236}">
                <a16:creationId xmlns:a16="http://schemas.microsoft.com/office/drawing/2014/main" id="{FBE66A1A-13F7-4A30-80CD-3E7CE3F2DE53}"/>
              </a:ext>
            </a:extLst>
          </p:cNvPr>
          <p:cNvSpPr>
            <a:spLocks noGrp="1"/>
          </p:cNvSpPr>
          <p:nvPr>
            <p:ph type="title"/>
          </p:nvPr>
        </p:nvSpPr>
        <p:spPr/>
        <p:txBody>
          <a:bodyPr/>
          <a:lstStyle/>
          <a:p>
            <a:r>
              <a:rPr lang="en-CA" dirty="0"/>
              <a:t>Do I have to apply for TCB if I am eligible for it? </a:t>
            </a:r>
          </a:p>
        </p:txBody>
      </p:sp>
    </p:spTree>
    <p:extLst>
      <p:ext uri="{BB962C8B-B14F-4D97-AF65-F5344CB8AC3E}">
        <p14:creationId xmlns:p14="http://schemas.microsoft.com/office/powerpoint/2010/main" val="314614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7E1DE2-01F3-4612-83E3-E7EBFD590317}"/>
              </a:ext>
            </a:extLst>
          </p:cNvPr>
          <p:cNvSpPr>
            <a:spLocks noGrp="1"/>
          </p:cNvSpPr>
          <p:nvPr>
            <p:ph idx="1"/>
          </p:nvPr>
        </p:nvSpPr>
        <p:spPr/>
        <p:txBody>
          <a:bodyPr/>
          <a:lstStyle/>
          <a:p>
            <a:pPr marL="109537" indent="0">
              <a:spcBef>
                <a:spcPts val="0"/>
              </a:spcBef>
              <a:spcAft>
                <a:spcPts val="0"/>
              </a:spcAft>
              <a:buNone/>
            </a:pPr>
            <a:endParaRPr lang="en-US" sz="2000" dirty="0">
              <a:solidFill>
                <a:srgbClr val="2E2E2E"/>
              </a:solidFill>
            </a:endParaRPr>
          </a:p>
          <a:p>
            <a:pPr marL="109537" indent="0" algn="l">
              <a:spcBef>
                <a:spcPts val="0"/>
              </a:spcBef>
              <a:spcAft>
                <a:spcPts val="0"/>
              </a:spcAft>
              <a:buNone/>
            </a:pPr>
            <a:endParaRPr lang="en-US" dirty="0">
              <a:solidFill>
                <a:srgbClr val="333333"/>
              </a:solidFill>
            </a:endParaRPr>
          </a:p>
          <a:p>
            <a:pPr marL="109537" indent="0" algn="l">
              <a:spcBef>
                <a:spcPts val="0"/>
              </a:spcBef>
              <a:spcAft>
                <a:spcPts val="0"/>
              </a:spcAft>
              <a:buNone/>
            </a:pPr>
            <a:endParaRPr lang="en-US" b="0" i="0" dirty="0">
              <a:solidFill>
                <a:srgbClr val="333333"/>
              </a:solidFill>
              <a:effectLst/>
            </a:endParaRPr>
          </a:p>
          <a:p>
            <a:pPr algn="ctr"/>
            <a:r>
              <a:rPr lang="en-US" b="0" i="0" dirty="0">
                <a:solidFill>
                  <a:srgbClr val="333333"/>
                </a:solidFill>
                <a:effectLst/>
              </a:rPr>
              <a:t>Limit of $230 per child/month for recipients on Ontario Works</a:t>
            </a:r>
          </a:p>
          <a:p>
            <a:pPr algn="ctr"/>
            <a:r>
              <a:rPr lang="en-US" dirty="0">
                <a:solidFill>
                  <a:srgbClr val="333333"/>
                </a:solidFill>
              </a:rPr>
              <a:t>Limit of $207 per child/month for recipients on ODSP </a:t>
            </a:r>
          </a:p>
          <a:p>
            <a:pPr marL="109537" indent="0" algn="ctr">
              <a:buNone/>
            </a:pPr>
            <a:endParaRPr lang="en-US" b="0" i="0" dirty="0">
              <a:solidFill>
                <a:srgbClr val="333333"/>
              </a:solidFill>
              <a:effectLst/>
            </a:endParaRPr>
          </a:p>
          <a:p>
            <a:pPr algn="ctr">
              <a:spcBef>
                <a:spcPts val="0"/>
              </a:spcBef>
              <a:spcAft>
                <a:spcPts val="0"/>
              </a:spcAft>
            </a:pPr>
            <a:r>
              <a:rPr lang="en-US" dirty="0">
                <a:solidFill>
                  <a:srgbClr val="333333"/>
                </a:solidFill>
              </a:rPr>
              <a:t>You will get the full amount if you are not getting any Ontario Child Benefit (OCB) and Canada Child Benefit (CCB)</a:t>
            </a:r>
            <a:r>
              <a:rPr lang="en-US" b="0" i="0" dirty="0">
                <a:solidFill>
                  <a:srgbClr val="333333"/>
                </a:solidFill>
                <a:effectLst/>
              </a:rPr>
              <a:t> </a:t>
            </a:r>
          </a:p>
          <a:p>
            <a:pPr marL="411162" lvl="1" indent="0">
              <a:spcBef>
                <a:spcPts val="0"/>
              </a:spcBef>
              <a:spcAft>
                <a:spcPts val="0"/>
              </a:spcAft>
              <a:buNone/>
            </a:pPr>
            <a:endParaRPr lang="en-US" sz="1800" b="0" i="0" dirty="0">
              <a:solidFill>
                <a:srgbClr val="2E2E2E"/>
              </a:solidFill>
              <a:effectLst/>
            </a:endParaRPr>
          </a:p>
          <a:p>
            <a:pPr marL="109537" indent="0">
              <a:buNone/>
            </a:pPr>
            <a:endParaRPr lang="en-CA" dirty="0"/>
          </a:p>
        </p:txBody>
      </p:sp>
      <p:sp>
        <p:nvSpPr>
          <p:cNvPr id="3" name="Title 2">
            <a:extLst>
              <a:ext uri="{FF2B5EF4-FFF2-40B4-BE49-F238E27FC236}">
                <a16:creationId xmlns:a16="http://schemas.microsoft.com/office/drawing/2014/main" id="{2676A6A1-3763-4A60-B650-EB3244A9AF54}"/>
              </a:ext>
            </a:extLst>
          </p:cNvPr>
          <p:cNvSpPr>
            <a:spLocks noGrp="1"/>
          </p:cNvSpPr>
          <p:nvPr>
            <p:ph type="title"/>
          </p:nvPr>
        </p:nvSpPr>
        <p:spPr/>
        <p:txBody>
          <a:bodyPr/>
          <a:lstStyle/>
          <a:p>
            <a:r>
              <a:rPr lang="en-CA" dirty="0"/>
              <a:t>How much TCB will I receive? </a:t>
            </a:r>
          </a:p>
        </p:txBody>
      </p:sp>
    </p:spTree>
    <p:extLst>
      <p:ext uri="{BB962C8B-B14F-4D97-AF65-F5344CB8AC3E}">
        <p14:creationId xmlns:p14="http://schemas.microsoft.com/office/powerpoint/2010/main" val="2736660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6C634F-58D6-4281-91BB-0B78D8E573D3}"/>
              </a:ext>
            </a:extLst>
          </p:cNvPr>
          <p:cNvSpPr>
            <a:spLocks noGrp="1"/>
          </p:cNvSpPr>
          <p:nvPr>
            <p:ph idx="1"/>
          </p:nvPr>
        </p:nvSpPr>
        <p:spPr/>
        <p:txBody>
          <a:bodyPr/>
          <a:lstStyle/>
          <a:p>
            <a:endParaRPr lang="en-US" b="0" i="0" dirty="0">
              <a:solidFill>
                <a:srgbClr val="000000"/>
              </a:solidFill>
              <a:effectLst/>
              <a:latin typeface="Arial" panose="020B0604020202020204" pitchFamily="34" charset="0"/>
            </a:endParaRPr>
          </a:p>
          <a:p>
            <a:endParaRPr lang="en-US" dirty="0">
              <a:solidFill>
                <a:srgbClr val="000000"/>
              </a:solidFill>
            </a:endParaRPr>
          </a:p>
          <a:p>
            <a:pPr marL="109537" indent="0">
              <a:spcBef>
                <a:spcPts val="0"/>
              </a:spcBef>
              <a:spcAft>
                <a:spcPts val="0"/>
              </a:spcAft>
              <a:buNone/>
            </a:pPr>
            <a:endParaRPr lang="en-US" b="0" i="0" dirty="0">
              <a:solidFill>
                <a:srgbClr val="000000"/>
              </a:solidFill>
              <a:effectLst/>
              <a:latin typeface="Arial" panose="020B0604020202020204" pitchFamily="34" charset="0"/>
            </a:endParaRPr>
          </a:p>
          <a:p>
            <a:r>
              <a:rPr lang="en-US" b="0" i="0" dirty="0">
                <a:solidFill>
                  <a:srgbClr val="000000"/>
                </a:solidFill>
                <a:effectLst/>
                <a:latin typeface="Arial" panose="020B0604020202020204" pitchFamily="34" charset="0"/>
              </a:rPr>
              <a:t>If a recipient in a shared custody situation does not receive the CCB, and therefore, the OCB, because of their immigration status, he/she will be eligible for 50% of the TCB. </a:t>
            </a:r>
            <a:endParaRPr lang="en-CA" dirty="0"/>
          </a:p>
        </p:txBody>
      </p:sp>
      <p:sp>
        <p:nvSpPr>
          <p:cNvPr id="3" name="Title 2">
            <a:extLst>
              <a:ext uri="{FF2B5EF4-FFF2-40B4-BE49-F238E27FC236}">
                <a16:creationId xmlns:a16="http://schemas.microsoft.com/office/drawing/2014/main" id="{9C50602C-553A-49D0-88D1-DB3405F3E938}"/>
              </a:ext>
            </a:extLst>
          </p:cNvPr>
          <p:cNvSpPr>
            <a:spLocks noGrp="1"/>
          </p:cNvSpPr>
          <p:nvPr>
            <p:ph type="title"/>
          </p:nvPr>
        </p:nvSpPr>
        <p:spPr/>
        <p:txBody>
          <a:bodyPr/>
          <a:lstStyle/>
          <a:p>
            <a:r>
              <a:rPr lang="en-CA" dirty="0"/>
              <a:t>How much do I get if I have shared custody?</a:t>
            </a:r>
          </a:p>
        </p:txBody>
      </p:sp>
    </p:spTree>
    <p:extLst>
      <p:ext uri="{BB962C8B-B14F-4D97-AF65-F5344CB8AC3E}">
        <p14:creationId xmlns:p14="http://schemas.microsoft.com/office/powerpoint/2010/main" val="4041174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4E7678-4638-475A-8BB4-35E9D4F34FE9}"/>
              </a:ext>
            </a:extLst>
          </p:cNvPr>
          <p:cNvSpPr>
            <a:spLocks noGrp="1"/>
          </p:cNvSpPr>
          <p:nvPr>
            <p:ph idx="1"/>
          </p:nvPr>
        </p:nvSpPr>
        <p:spPr>
          <a:xfrm>
            <a:off x="179512" y="1268760"/>
            <a:ext cx="8712968" cy="4752528"/>
          </a:xfrm>
        </p:spPr>
        <p:txBody>
          <a:bodyPr/>
          <a:lstStyle/>
          <a:p>
            <a:r>
              <a:rPr lang="en-US" sz="1800" b="0" i="0" dirty="0">
                <a:solidFill>
                  <a:srgbClr val="222222"/>
                </a:solidFill>
                <a:effectLst/>
                <a:latin typeface="Arial" panose="020B0604020202020204" pitchFamily="34" charset="0"/>
              </a:rPr>
              <a:t>Maria came to Canada as a refugee claimant in December 2019 with her two children. She received $1,517 per month from Ontario Works (OW). This amount includes the Transition Child Benefit (TCB) of $460/month. Maria wanted to work when her work permit arrived, but couldn't get a job during the pandemic. In July 2021, Maria received a positive refugee decision, and applied for the Canada Child Benefit (CCB) the following month. In December 2021, Maria received a lump sum payment of CCB dating back to July 2021 - the date of her positive refugee decision. Maria now receives the full amount of Ontario Child Benefit and CCB, so is no longer eligible for the TCB as of January 2022. OW assessed a TCB repayment amount of $2,760 ($460 x 6 months). Assuming a basic needs and shelter allowance of $1,057 per month, the TCB repayment amount of $1,057 for the month of January reduces her </a:t>
            </a:r>
            <a:r>
              <a:rPr lang="en-US" sz="1800" dirty="0">
                <a:solidFill>
                  <a:srgbClr val="222222"/>
                </a:solidFill>
              </a:rPr>
              <a:t>OW benefits </a:t>
            </a:r>
            <a:r>
              <a:rPr lang="en-US" sz="1800" b="0" i="0" dirty="0">
                <a:solidFill>
                  <a:srgbClr val="222222"/>
                </a:solidFill>
                <a:effectLst/>
                <a:latin typeface="Arial" panose="020B0604020202020204" pitchFamily="34" charset="0"/>
              </a:rPr>
              <a:t>to $0. The TCB repayment amount of $1,057 for the month of February also reduces her OW benefits to $0. In March 2022, the remaining TCB repayment amount of $646 entitles Maria to partial benefits from OW. To ensure Maria remains eligible for </a:t>
            </a:r>
            <a:r>
              <a:rPr lang="en-US" sz="1800" b="0" i="0" dirty="0">
                <a:solidFill>
                  <a:srgbClr val="000000"/>
                </a:solidFill>
                <a:effectLst/>
                <a:latin typeface="Arial" panose="020B0604020202020204" pitchFamily="34" charset="0"/>
              </a:rPr>
              <a:t>benefits, </a:t>
            </a:r>
            <a:r>
              <a:rPr lang="en-US" sz="1800" dirty="0">
                <a:solidFill>
                  <a:srgbClr val="000000"/>
                </a:solidFill>
              </a:rPr>
              <a:t>her OW </a:t>
            </a:r>
            <a:r>
              <a:rPr lang="en-US" sz="1800" b="0" i="0" dirty="0">
                <a:solidFill>
                  <a:srgbClr val="000000"/>
                </a:solidFill>
                <a:effectLst/>
                <a:latin typeface="Arial" panose="020B0604020202020204" pitchFamily="34" charset="0"/>
              </a:rPr>
              <a:t>entitlement cannot be less than $2.50. </a:t>
            </a:r>
            <a:endParaRPr lang="en-CA" sz="1800" dirty="0"/>
          </a:p>
        </p:txBody>
      </p:sp>
      <p:sp>
        <p:nvSpPr>
          <p:cNvPr id="3" name="Title 2">
            <a:extLst>
              <a:ext uri="{FF2B5EF4-FFF2-40B4-BE49-F238E27FC236}">
                <a16:creationId xmlns:a16="http://schemas.microsoft.com/office/drawing/2014/main" id="{B3BA6006-AFBA-49C2-B3F7-B5B86957D632}"/>
              </a:ext>
            </a:extLst>
          </p:cNvPr>
          <p:cNvSpPr>
            <a:spLocks noGrp="1"/>
          </p:cNvSpPr>
          <p:nvPr>
            <p:ph type="title"/>
          </p:nvPr>
        </p:nvSpPr>
        <p:spPr/>
        <p:txBody>
          <a:bodyPr/>
          <a:lstStyle/>
          <a:p>
            <a:r>
              <a:rPr lang="en-CA" dirty="0"/>
              <a:t>Scenario </a:t>
            </a:r>
          </a:p>
        </p:txBody>
      </p:sp>
    </p:spTree>
    <p:extLst>
      <p:ext uri="{BB962C8B-B14F-4D97-AF65-F5344CB8AC3E}">
        <p14:creationId xmlns:p14="http://schemas.microsoft.com/office/powerpoint/2010/main" val="4061141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912D82-C0DF-4E66-9E46-72CB8B564E70}"/>
              </a:ext>
            </a:extLst>
          </p:cNvPr>
          <p:cNvSpPr>
            <a:spLocks noGrp="1"/>
          </p:cNvSpPr>
          <p:nvPr>
            <p:ph idx="1"/>
          </p:nvPr>
        </p:nvSpPr>
        <p:spPr/>
        <p:txBody>
          <a:bodyPr/>
          <a:lstStyle/>
          <a:p>
            <a:endParaRPr lang="en-US" b="0" i="0" dirty="0">
              <a:solidFill>
                <a:srgbClr val="000000"/>
              </a:solidFill>
              <a:effectLst/>
              <a:latin typeface="Arial" panose="020B0604020202020204" pitchFamily="34" charset="0"/>
            </a:endParaRPr>
          </a:p>
          <a:p>
            <a:pPr>
              <a:spcBef>
                <a:spcPts val="0"/>
              </a:spcBef>
              <a:spcAft>
                <a:spcPts val="0"/>
              </a:spcAft>
            </a:pPr>
            <a:endParaRPr lang="en-US" dirty="0">
              <a:solidFill>
                <a:srgbClr val="000000"/>
              </a:solidFill>
            </a:endParaRPr>
          </a:p>
          <a:p>
            <a:r>
              <a:rPr lang="en-US" b="0" i="0" dirty="0">
                <a:solidFill>
                  <a:srgbClr val="000000"/>
                </a:solidFill>
                <a:effectLst/>
                <a:latin typeface="Arial" panose="020B0604020202020204" pitchFamily="34" charset="0"/>
              </a:rPr>
              <a:t>In situations where a person receives a retroactive payment of the OCB and/or CCB for the months in which the TCB has been paid, all or a portion of the TCB issued may be recovered by a reduction of the recipient’s budgetary requirements in the month following receipt of the retroactive OCB/CCB payment </a:t>
            </a:r>
          </a:p>
          <a:p>
            <a:r>
              <a:rPr lang="en-US" b="0" i="0" dirty="0">
                <a:solidFill>
                  <a:srgbClr val="000000"/>
                </a:solidFill>
                <a:effectLst/>
                <a:latin typeface="Arial" panose="020B0604020202020204" pitchFamily="34" charset="0"/>
              </a:rPr>
              <a:t>Budgetary requirements may be reduced for a maximum of three consecutive months or until the TCB has been collected in full</a:t>
            </a:r>
            <a:endParaRPr lang="en-CA" dirty="0"/>
          </a:p>
        </p:txBody>
      </p:sp>
      <p:sp>
        <p:nvSpPr>
          <p:cNvPr id="3" name="Title 2">
            <a:extLst>
              <a:ext uri="{FF2B5EF4-FFF2-40B4-BE49-F238E27FC236}">
                <a16:creationId xmlns:a16="http://schemas.microsoft.com/office/drawing/2014/main" id="{E0A52208-4A5E-4550-BCAC-374E4077E5C1}"/>
              </a:ext>
            </a:extLst>
          </p:cNvPr>
          <p:cNvSpPr>
            <a:spLocks noGrp="1"/>
          </p:cNvSpPr>
          <p:nvPr>
            <p:ph type="title"/>
          </p:nvPr>
        </p:nvSpPr>
        <p:spPr/>
        <p:txBody>
          <a:bodyPr/>
          <a:lstStyle/>
          <a:p>
            <a:r>
              <a:rPr lang="en-CA" dirty="0"/>
              <a:t>Recovering TCB payments </a:t>
            </a:r>
          </a:p>
        </p:txBody>
      </p:sp>
    </p:spTree>
    <p:extLst>
      <p:ext uri="{BB962C8B-B14F-4D97-AF65-F5344CB8AC3E}">
        <p14:creationId xmlns:p14="http://schemas.microsoft.com/office/powerpoint/2010/main" val="614293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20476F-6257-4D5F-B9BA-FFD1640C019F}"/>
              </a:ext>
            </a:extLst>
          </p:cNvPr>
          <p:cNvSpPr>
            <a:spLocks noGrp="1"/>
          </p:cNvSpPr>
          <p:nvPr>
            <p:ph idx="1"/>
          </p:nvPr>
        </p:nvSpPr>
        <p:spPr/>
        <p:txBody>
          <a:bodyPr/>
          <a:lstStyle/>
          <a:p>
            <a:endParaRPr lang="en-CA" dirty="0"/>
          </a:p>
          <a:p>
            <a:endParaRPr lang="en-CA" dirty="0"/>
          </a:p>
          <a:p>
            <a:pPr marL="109537" indent="0">
              <a:spcBef>
                <a:spcPts val="0"/>
              </a:spcBef>
              <a:spcAft>
                <a:spcPts val="0"/>
              </a:spcAft>
              <a:buNone/>
            </a:pPr>
            <a:endParaRPr lang="en-CA" dirty="0"/>
          </a:p>
          <a:p>
            <a:r>
              <a:rPr lang="en-CA" dirty="0"/>
              <a:t>Yes, a decision about the TCB is appealable:</a:t>
            </a:r>
          </a:p>
          <a:p>
            <a:pPr lvl="1"/>
            <a:r>
              <a:rPr lang="en-CA" dirty="0"/>
              <a:t>Internal review request</a:t>
            </a:r>
          </a:p>
          <a:p>
            <a:pPr lvl="1"/>
            <a:r>
              <a:rPr lang="en-CA" dirty="0"/>
              <a:t>Appeal to Social Benefits Tribunal </a:t>
            </a:r>
          </a:p>
        </p:txBody>
      </p:sp>
      <p:sp>
        <p:nvSpPr>
          <p:cNvPr id="3" name="Title 2">
            <a:extLst>
              <a:ext uri="{FF2B5EF4-FFF2-40B4-BE49-F238E27FC236}">
                <a16:creationId xmlns:a16="http://schemas.microsoft.com/office/drawing/2014/main" id="{16249201-6D09-43CB-9AA6-CB38F2743B41}"/>
              </a:ext>
            </a:extLst>
          </p:cNvPr>
          <p:cNvSpPr>
            <a:spLocks noGrp="1"/>
          </p:cNvSpPr>
          <p:nvPr>
            <p:ph type="title"/>
          </p:nvPr>
        </p:nvSpPr>
        <p:spPr/>
        <p:txBody>
          <a:bodyPr/>
          <a:lstStyle/>
          <a:p>
            <a:r>
              <a:rPr lang="en-CA" dirty="0"/>
              <a:t>Can I appeal a decision about my TCB?</a:t>
            </a:r>
          </a:p>
        </p:txBody>
      </p:sp>
    </p:spTree>
    <p:extLst>
      <p:ext uri="{BB962C8B-B14F-4D97-AF65-F5344CB8AC3E}">
        <p14:creationId xmlns:p14="http://schemas.microsoft.com/office/powerpoint/2010/main" val="1523392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6CAA9E-5836-45F0-96DD-4741BB968E7B}"/>
              </a:ext>
            </a:extLst>
          </p:cNvPr>
          <p:cNvSpPr>
            <a:spLocks noGrp="1"/>
          </p:cNvSpPr>
          <p:nvPr>
            <p:ph idx="1"/>
          </p:nvPr>
        </p:nvSpPr>
        <p:spPr>
          <a:xfrm>
            <a:off x="179512" y="1268760"/>
            <a:ext cx="8712968" cy="4608512"/>
          </a:xfrm>
        </p:spPr>
        <p:txBody>
          <a:bodyPr/>
          <a:lstStyle/>
          <a:p>
            <a:pPr marL="109537" indent="0" algn="l">
              <a:buNone/>
            </a:pPr>
            <a:endParaRPr lang="en-US" b="1" dirty="0">
              <a:solidFill>
                <a:srgbClr val="333333"/>
              </a:solidFill>
            </a:endParaRPr>
          </a:p>
          <a:p>
            <a:r>
              <a:rPr lang="en-US" i="0" dirty="0">
                <a:solidFill>
                  <a:srgbClr val="333333"/>
                </a:solidFill>
                <a:effectLst/>
              </a:rPr>
              <a:t>Tell your clients not to spend thei</a:t>
            </a:r>
            <a:r>
              <a:rPr lang="en-US" dirty="0">
                <a:solidFill>
                  <a:srgbClr val="333333"/>
                </a:solidFill>
              </a:rPr>
              <a:t>r lump sum OCB/CCB retroactive payment for three months</a:t>
            </a:r>
          </a:p>
          <a:p>
            <a:r>
              <a:rPr lang="en-US" i="0" dirty="0">
                <a:solidFill>
                  <a:srgbClr val="333333"/>
                </a:solidFill>
                <a:effectLst/>
              </a:rPr>
              <a:t>Di</a:t>
            </a:r>
            <a:r>
              <a:rPr lang="en-US" dirty="0">
                <a:solidFill>
                  <a:srgbClr val="333333"/>
                </a:solidFill>
              </a:rPr>
              <a:t>sclose any changes in your income, custody arrangement, and  immigration status to your Ontario Works or ODSP caseworker </a:t>
            </a:r>
          </a:p>
          <a:p>
            <a:r>
              <a:rPr lang="en-US" i="0" dirty="0">
                <a:solidFill>
                  <a:srgbClr val="333333"/>
                </a:solidFill>
                <a:effectLst/>
              </a:rPr>
              <a:t>Encourage your c</a:t>
            </a:r>
            <a:r>
              <a:rPr lang="en-US" dirty="0">
                <a:solidFill>
                  <a:srgbClr val="333333"/>
                </a:solidFill>
              </a:rPr>
              <a:t>lients to file their income tax and benefit returns and to apply for the OCB/CCB if they are eligible </a:t>
            </a:r>
          </a:p>
          <a:p>
            <a:r>
              <a:rPr lang="en-US" i="0" dirty="0">
                <a:solidFill>
                  <a:srgbClr val="333333"/>
                </a:solidFill>
                <a:effectLst/>
              </a:rPr>
              <a:t>Refer clients to a community legal clinic if they have questions or concerns about their TCB repayment: </a:t>
            </a:r>
            <a:r>
              <a:rPr lang="en-US" dirty="0">
                <a:hlinkClick r:id="rId2"/>
              </a:rPr>
              <a:t>Legal Clinics List – Legal Aid Ontario</a:t>
            </a:r>
            <a:endParaRPr lang="en-US" dirty="0"/>
          </a:p>
          <a:p>
            <a:r>
              <a:rPr lang="en-US" i="0" dirty="0">
                <a:solidFill>
                  <a:srgbClr val="333333"/>
                </a:solidFill>
                <a:effectLst/>
              </a:rPr>
              <a:t>Train clients to look at OW </a:t>
            </a:r>
            <a:r>
              <a:rPr lang="en-US" dirty="0">
                <a:solidFill>
                  <a:srgbClr val="333333"/>
                </a:solidFill>
              </a:rPr>
              <a:t>and ODSP paystubs every month to ensure they are getting TCB </a:t>
            </a:r>
            <a:endParaRPr lang="en-US" i="0" dirty="0">
              <a:solidFill>
                <a:srgbClr val="333333"/>
              </a:solidFill>
              <a:effectLst/>
            </a:endParaRPr>
          </a:p>
          <a:p>
            <a:endParaRPr lang="en-CA" dirty="0"/>
          </a:p>
        </p:txBody>
      </p:sp>
      <p:sp>
        <p:nvSpPr>
          <p:cNvPr id="3" name="Title 2">
            <a:extLst>
              <a:ext uri="{FF2B5EF4-FFF2-40B4-BE49-F238E27FC236}">
                <a16:creationId xmlns:a16="http://schemas.microsoft.com/office/drawing/2014/main" id="{EB864464-5EBB-447F-B7DC-2E7C03A9F087}"/>
              </a:ext>
            </a:extLst>
          </p:cNvPr>
          <p:cNvSpPr>
            <a:spLocks noGrp="1"/>
          </p:cNvSpPr>
          <p:nvPr>
            <p:ph type="title"/>
          </p:nvPr>
        </p:nvSpPr>
        <p:spPr/>
        <p:txBody>
          <a:bodyPr/>
          <a:lstStyle/>
          <a:p>
            <a:r>
              <a:rPr lang="en-CA" dirty="0"/>
              <a:t>Tips for caseworkers </a:t>
            </a:r>
          </a:p>
        </p:txBody>
      </p:sp>
    </p:spTree>
    <p:extLst>
      <p:ext uri="{BB962C8B-B14F-4D97-AF65-F5344CB8AC3E}">
        <p14:creationId xmlns:p14="http://schemas.microsoft.com/office/powerpoint/2010/main" val="16952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gfd761a1ad8_0_8"/>
          <p:cNvSpPr txBox="1">
            <a:spLocks noGrp="1"/>
          </p:cNvSpPr>
          <p:nvPr>
            <p:ph type="title"/>
          </p:nvPr>
        </p:nvSpPr>
        <p:spPr>
          <a:xfrm>
            <a:off x="275000" y="667250"/>
            <a:ext cx="8203200" cy="3651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002060"/>
              </a:buClr>
              <a:buSzPct val="100000"/>
              <a:buFont typeface="Calibri"/>
              <a:buNone/>
            </a:pPr>
            <a:r>
              <a:rPr lang="en-CA" sz="3600" b="1" dirty="0">
                <a:solidFill>
                  <a:srgbClr val="002060"/>
                </a:solidFill>
              </a:rPr>
              <a:t>Resources and supports:</a:t>
            </a:r>
            <a:endParaRPr dirty="0"/>
          </a:p>
        </p:txBody>
      </p:sp>
      <p:sp>
        <p:nvSpPr>
          <p:cNvPr id="315" name="Google Shape;315;gfd761a1ad8_0_8"/>
          <p:cNvSpPr txBox="1">
            <a:spLocks noGrp="1"/>
          </p:cNvSpPr>
          <p:nvPr>
            <p:ph type="body" idx="1"/>
          </p:nvPr>
        </p:nvSpPr>
        <p:spPr>
          <a:xfrm>
            <a:off x="87675" y="1100025"/>
            <a:ext cx="8712600" cy="5256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endParaRPr sz="2400"/>
          </a:p>
          <a:p>
            <a:pPr marL="0" lvl="0" indent="0" algn="l" rtl="0">
              <a:lnSpc>
                <a:spcPct val="90000"/>
              </a:lnSpc>
              <a:spcBef>
                <a:spcPts val="1000"/>
              </a:spcBef>
              <a:spcAft>
                <a:spcPts val="0"/>
              </a:spcAft>
              <a:buClr>
                <a:schemeClr val="dk1"/>
              </a:buClr>
              <a:buSzPts val="2400"/>
              <a:buNone/>
            </a:pPr>
            <a:endParaRPr sz="2400" b="1"/>
          </a:p>
          <a:p>
            <a:pPr marL="0" lvl="0" indent="0" algn="l" rtl="0">
              <a:lnSpc>
                <a:spcPct val="90000"/>
              </a:lnSpc>
              <a:spcBef>
                <a:spcPts val="1000"/>
              </a:spcBef>
              <a:spcAft>
                <a:spcPts val="0"/>
              </a:spcAft>
              <a:buClr>
                <a:schemeClr val="dk1"/>
              </a:buClr>
              <a:buSzPts val="8000"/>
              <a:buNone/>
            </a:pPr>
            <a:br>
              <a:rPr lang="en-CA" sz="8000"/>
            </a:br>
            <a:endParaRPr sz="8000"/>
          </a:p>
        </p:txBody>
      </p:sp>
      <p:sp>
        <p:nvSpPr>
          <p:cNvPr id="316" name="Google Shape;316;gfd761a1ad8_0_8"/>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CA"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17</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317" name="Google Shape;317;gfd761a1ad8_0_8"/>
          <p:cNvSpPr txBox="1"/>
          <p:nvPr/>
        </p:nvSpPr>
        <p:spPr>
          <a:xfrm>
            <a:off x="437400" y="1124650"/>
            <a:ext cx="8262847" cy="50661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860" b="1" i="0" u="none" strike="noStrike" kern="0" cap="none" spc="0" normalizeH="0" baseline="0" noProof="0" dirty="0">
                <a:ln>
                  <a:noFill/>
                </a:ln>
                <a:solidFill>
                  <a:srgbClr val="000000"/>
                </a:solidFill>
                <a:effectLst/>
                <a:uLnTx/>
                <a:uFillTx/>
                <a:latin typeface="Arial"/>
                <a:ea typeface="Calibri"/>
                <a:cs typeface="Calibri"/>
                <a:sym typeface="Calibri"/>
              </a:rPr>
              <a:t>Steps to Justice</a:t>
            </a: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860" b="1" i="0" u="none" strike="noStrike" kern="0" cap="none" spc="0" normalizeH="0" baseline="0" noProof="0" dirty="0">
              <a:ln>
                <a:noFill/>
              </a:ln>
              <a:solidFill>
                <a:srgbClr val="000000"/>
              </a:solidFill>
              <a:effectLst/>
              <a:uLnTx/>
              <a:uFillTx/>
              <a:latin typeface="Arial"/>
              <a:ea typeface="Calibri"/>
              <a:cs typeface="Calibri"/>
              <a:sym typeface="Calibri"/>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5B9BD5">
                    <a:lumMod val="75000"/>
                  </a:srgbClr>
                </a:solidFill>
                <a:effectLst/>
                <a:uLnTx/>
                <a:uFillTx/>
                <a:latin typeface="Arial"/>
                <a:cs typeface="Arial"/>
                <a:sym typeface="Arial"/>
                <a:hlinkClick r:id="rId3">
                  <a:extLst>
                    <a:ext uri="{A12FA001-AC4F-418D-AE19-62706E023703}">
                      <ahyp:hlinkClr xmlns:ahyp="http://schemas.microsoft.com/office/drawing/2018/hyperlinkcolor" val="tx"/>
                    </a:ext>
                  </a:extLst>
                </a:hlinkClick>
              </a:rPr>
              <a:t>Transition child benefit</a:t>
            </a:r>
            <a:endParaRPr kumimoji="0" lang="en-CA" sz="1600" b="0" i="0" u="none" strike="noStrike" kern="0" cap="none" spc="0" normalizeH="0" baseline="0" noProof="0" dirty="0">
              <a:ln>
                <a:noFill/>
              </a:ln>
              <a:solidFill>
                <a:srgbClr val="5B9BD5">
                  <a:lumMod val="75000"/>
                </a:srgbClr>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none" strike="noStrike" kern="0" cap="none" spc="0" normalizeH="0" baseline="0" noProof="0" dirty="0">
              <a:ln>
                <a:noFill/>
              </a:ln>
              <a:solidFill>
                <a:srgbClr val="5B9BD5">
                  <a:lumMod val="75000"/>
                </a:srgbClr>
              </a:solidFill>
              <a:effectLst/>
              <a:uLnTx/>
              <a:uFillTx/>
              <a:latin typeface="Arial"/>
              <a:ea typeface="Calibri"/>
              <a:cs typeface="Calibri"/>
              <a:sym typeface="Calibri"/>
              <a:hlinkClick r:id="rId4">
                <a:extLst>
                  <a:ext uri="{A12FA001-AC4F-418D-AE19-62706E023703}">
                    <ahyp:hlinkClr xmlns:ahyp="http://schemas.microsoft.com/office/drawing/2018/hyperlinkcolor" val="tx"/>
                  </a:ext>
                </a:extLst>
              </a:hlinkClick>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5B9BD5">
                    <a:lumMod val="75000"/>
                  </a:srgbClr>
                </a:solidFill>
                <a:effectLst/>
                <a:uLnTx/>
                <a:uFillTx/>
                <a:latin typeface="Arial"/>
                <a:ea typeface="Calibri"/>
                <a:cs typeface="Calibri"/>
                <a:sym typeface="Calibri"/>
                <a:hlinkClick r:id="rId4">
                  <a:extLst>
                    <a:ext uri="{A12FA001-AC4F-418D-AE19-62706E023703}">
                      <ahyp:hlinkClr xmlns:ahyp="http://schemas.microsoft.com/office/drawing/2018/hyperlinkcolor" val="tx"/>
                    </a:ext>
                  </a:extLst>
                </a:hlinkClick>
              </a:rPr>
              <a:t>Child tax benefits</a:t>
            </a:r>
            <a:r>
              <a:rPr kumimoji="0" lang="en-CA" sz="1600" b="0" i="0" u="none" strike="noStrike" kern="0" cap="none" spc="0" normalizeH="0" baseline="0" noProof="0" dirty="0">
                <a:ln>
                  <a:noFill/>
                </a:ln>
                <a:solidFill>
                  <a:srgbClr val="5B9BD5">
                    <a:lumMod val="75000"/>
                  </a:srgbClr>
                </a:solidFill>
                <a:effectLst/>
                <a:uLnTx/>
                <a:uFillTx/>
                <a:latin typeface="Arial"/>
                <a:ea typeface="Calibri"/>
                <a:cs typeface="Calibri"/>
                <a:sym typeface="Calibri"/>
              </a:rPr>
              <a:t> (3) </a:t>
            </a: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none" strike="noStrike" kern="0" cap="none" spc="0" normalizeH="0" baseline="0" noProof="0" dirty="0">
              <a:ln>
                <a:noFill/>
              </a:ln>
              <a:solidFill>
                <a:srgbClr val="5B9BD5">
                  <a:lumMod val="75000"/>
                </a:srgbClr>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5B9BD5">
                    <a:lumMod val="75000"/>
                  </a:srgbClr>
                </a:solidFill>
                <a:effectLst/>
                <a:uLnTx/>
                <a:uFillTx/>
                <a:latin typeface="Arial"/>
                <a:cs typeface="Arial"/>
                <a:sym typeface="Arial"/>
                <a:hlinkClick r:id="rId5"/>
              </a:rPr>
              <a:t>Can I appeal a decision about child tax benefits?</a:t>
            </a:r>
            <a:endParaRPr kumimoji="0" lang="en-CA" sz="1600" b="0" i="0" u="none" strike="noStrike" kern="0" cap="none" spc="0" normalizeH="0" baseline="0" noProof="0" dirty="0">
              <a:ln>
                <a:noFill/>
              </a:ln>
              <a:solidFill>
                <a:srgbClr val="5B9BD5">
                  <a:lumMod val="75000"/>
                </a:srgbClr>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40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86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860" b="1" i="0" u="none" strike="noStrike" kern="0" cap="none" spc="0" normalizeH="0" baseline="0" noProof="0" dirty="0">
                <a:ln>
                  <a:noFill/>
                </a:ln>
                <a:solidFill>
                  <a:srgbClr val="000000"/>
                </a:solidFill>
                <a:effectLst/>
                <a:uLnTx/>
                <a:uFillTx/>
                <a:latin typeface="Arial"/>
                <a:cs typeface="Arial"/>
                <a:sym typeface="Arial"/>
              </a:rPr>
              <a:t>Government of Ontario</a:t>
            </a: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000000"/>
                </a:solidFill>
                <a:effectLst/>
                <a:uLnTx/>
                <a:uFillTx/>
                <a:latin typeface="Arial"/>
                <a:cs typeface="Arial"/>
                <a:sym typeface="Arial"/>
                <a:hlinkClick r:id="rId6"/>
              </a:rPr>
              <a:t>Ontario Works: Who is eligible for the Transition Child Benefit</a:t>
            </a: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000000"/>
                </a:solidFill>
                <a:effectLst/>
                <a:uLnTx/>
                <a:uFillTx/>
                <a:latin typeface="Arial"/>
                <a:cs typeface="Arial"/>
                <a:sym typeface="Arial"/>
                <a:hlinkClick r:id="rId7"/>
              </a:rPr>
              <a:t>Child and family benefits calculator</a:t>
            </a: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86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000000"/>
                </a:solidFill>
                <a:effectLst/>
                <a:uLnTx/>
                <a:uFillTx/>
                <a:latin typeface="Arial"/>
                <a:cs typeface="Arial"/>
                <a:sym typeface="Arial"/>
                <a:hlinkClick r:id="rId8"/>
              </a:rPr>
              <a:t>Get your taxes done at a free clinic</a:t>
            </a: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860" b="1" i="0" u="none" strike="noStrike" kern="0" cap="none" spc="0" normalizeH="0" baseline="0" noProof="0" dirty="0">
                <a:ln>
                  <a:noFill/>
                </a:ln>
                <a:solidFill>
                  <a:srgbClr val="000000"/>
                </a:solidFill>
                <a:effectLst/>
                <a:highlight>
                  <a:srgbClr val="FFFFFF"/>
                </a:highlight>
                <a:uLnTx/>
                <a:uFillTx/>
                <a:latin typeface="Arial"/>
                <a:cs typeface="Arial"/>
                <a:sym typeface="Arial"/>
              </a:rPr>
              <a:t>CLEO Connect Inventory Tool </a:t>
            </a: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200" b="1" i="0" u="none" strike="noStrike" kern="0" cap="none" spc="0" normalizeH="0" baseline="0" noProof="0" dirty="0">
              <a:ln>
                <a:noFill/>
              </a:ln>
              <a:solidFill>
                <a:srgbClr val="00000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sng" strike="noStrike" kern="0" cap="none" spc="0" normalizeH="0" baseline="0" noProof="0" dirty="0">
                <a:ln>
                  <a:noFill/>
                </a:ln>
                <a:solidFill>
                  <a:srgbClr val="0563C1"/>
                </a:solidFill>
                <a:effectLst/>
                <a:highlight>
                  <a:srgbClr val="FFFFFF"/>
                </a:highlight>
                <a:uLnTx/>
                <a:uFillTx/>
                <a:latin typeface="Arial"/>
                <a:cs typeface="Arial"/>
                <a:sym typeface="Arial"/>
                <a:hlinkClick r:id="rId9"/>
              </a:rPr>
              <a:t>Income benefits during COVID-19</a:t>
            </a:r>
            <a:endParaRPr kumimoji="0" lang="en-CA" sz="1600" b="0" i="0" u="none" strike="noStrike" kern="0" cap="none" spc="0" normalizeH="0" baseline="0" noProof="0" dirty="0">
              <a:ln>
                <a:noFill/>
              </a:ln>
              <a:solidFill>
                <a:srgbClr val="00000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86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860" b="1" i="0" u="none" strike="noStrike" kern="0" cap="none" spc="0" normalizeH="0" baseline="0" noProof="0" dirty="0">
                <a:ln>
                  <a:noFill/>
                </a:ln>
                <a:solidFill>
                  <a:srgbClr val="000000"/>
                </a:solidFill>
                <a:effectLst/>
                <a:uLnTx/>
                <a:uFillTx/>
                <a:latin typeface="Arial"/>
                <a:cs typeface="Arial"/>
                <a:sym typeface="Arial"/>
              </a:rPr>
              <a:t>Prosper Canada</a:t>
            </a: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none" strike="noStrike" kern="0" cap="none" spc="0" normalizeH="0" baseline="0" noProof="0" dirty="0">
                <a:ln>
                  <a:noFill/>
                </a:ln>
                <a:solidFill>
                  <a:srgbClr val="000000"/>
                </a:solidFill>
                <a:effectLst/>
                <a:uLnTx/>
                <a:uFillTx/>
                <a:latin typeface="Arial"/>
                <a:cs typeface="Arial"/>
                <a:sym typeface="Arial"/>
                <a:hlinkClick r:id="rId7"/>
              </a:rPr>
              <a:t>Benefits Finder</a:t>
            </a:r>
            <a:endParaRPr kumimoji="0" lang="en-CA" sz="16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86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86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860" b="1" i="0" u="none" strike="noStrike" kern="0" cap="none" spc="0" normalizeH="0" baseline="0" noProof="0" dirty="0">
                <a:ln>
                  <a:noFill/>
                </a:ln>
                <a:solidFill>
                  <a:srgbClr val="000000"/>
                </a:solidFill>
                <a:effectLst/>
                <a:uLnTx/>
                <a:uFillTx/>
                <a:latin typeface="Arial"/>
                <a:cs typeface="Arial"/>
                <a:sym typeface="Arial"/>
              </a:rPr>
              <a:t>Find your Community Legal Clinic</a:t>
            </a:r>
            <a:endParaRPr kumimoji="0" sz="186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r>
              <a:rPr kumimoji="0" lang="en-CA" sz="1600" b="0" i="0" u="sng" strike="noStrike" kern="0" cap="none" spc="0" normalizeH="0" baseline="0" noProof="0" dirty="0">
                <a:ln>
                  <a:noFill/>
                </a:ln>
                <a:solidFill>
                  <a:srgbClr val="0563C1"/>
                </a:solidFill>
                <a:effectLst/>
                <a:uLnTx/>
                <a:uFillTx/>
                <a:latin typeface="Arial"/>
                <a:cs typeface="Arial"/>
                <a:sym typeface="Arial"/>
                <a:hlinkClick r:id="rId10"/>
              </a:rPr>
              <a:t>https://www.legalaid.on.ca/legal-clinics/</a:t>
            </a:r>
            <a:endParaRPr kumimoji="0" lang="en-CA" sz="1600" b="0" i="0" u="sng" strike="noStrike" kern="0" cap="none" spc="0" normalizeH="0" baseline="0" noProof="0" dirty="0">
              <a:ln>
                <a:noFill/>
              </a:ln>
              <a:solidFill>
                <a:srgbClr val="0563C1"/>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lang="en-CA" sz="1600" b="0" i="0" u="sng" strike="noStrike" kern="0" cap="none" spc="0" normalizeH="0" baseline="0" noProof="0" dirty="0">
              <a:ln>
                <a:noFill/>
              </a:ln>
              <a:solidFill>
                <a:srgbClr val="0563C1"/>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86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118" b="1" i="0" u="none" strike="noStrike" kern="0" cap="none" spc="0" normalizeH="0" baseline="0" noProof="0" dirty="0">
              <a:ln>
                <a:noFill/>
              </a:ln>
              <a:solidFill>
                <a:srgbClr val="00000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860" b="1" i="0" u="none" strike="noStrike" kern="0" cap="none" spc="0" normalizeH="0" baseline="0" noProof="0" dirty="0">
              <a:ln>
                <a:noFill/>
              </a:ln>
              <a:solidFill>
                <a:srgbClr val="00000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860" b="1" i="0" u="none" strike="noStrike" kern="0" cap="none" spc="0" normalizeH="0" baseline="0" noProof="0" dirty="0">
              <a:ln>
                <a:noFill/>
              </a:ln>
              <a:solidFill>
                <a:srgbClr val="00000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860" b="1" i="0" u="none" strike="noStrike" kern="0" cap="none" spc="0" normalizeH="0" baseline="0" noProof="0" dirty="0">
              <a:ln>
                <a:noFill/>
              </a:ln>
              <a:solidFill>
                <a:srgbClr val="00000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860" b="1" i="0" u="none" strike="noStrike" kern="0" cap="none" spc="0" normalizeH="0" baseline="0" noProof="0" dirty="0">
              <a:ln>
                <a:noFill/>
              </a:ln>
              <a:solidFill>
                <a:srgbClr val="0C64C0"/>
              </a:solidFill>
              <a:effectLst/>
              <a:highlight>
                <a:srgbClr val="FFFFFF"/>
              </a:highligh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879"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70000"/>
              </a:lnSpc>
              <a:spcBef>
                <a:spcPts val="0"/>
              </a:spcBef>
              <a:spcAft>
                <a:spcPts val="0"/>
              </a:spcAft>
              <a:buClr>
                <a:srgbClr val="000000"/>
              </a:buClr>
              <a:buSzPts val="1680"/>
              <a:buFont typeface="Arial"/>
              <a:buNone/>
              <a:tabLst/>
              <a:defRPr/>
            </a:pPr>
            <a:endParaRPr kumimoji="0" sz="126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45"/>
          <p:cNvSpPr txBox="1">
            <a:spLocks noGrp="1"/>
          </p:cNvSpPr>
          <p:nvPr>
            <p:ph type="title"/>
          </p:nvPr>
        </p:nvSpPr>
        <p:spPr>
          <a:xfrm>
            <a:off x="711775" y="2728450"/>
            <a:ext cx="7886700" cy="14748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1E4E79"/>
              </a:buClr>
              <a:buSzPct val="100000"/>
              <a:buFont typeface="Calibri"/>
              <a:buNone/>
            </a:pPr>
            <a:r>
              <a:rPr lang="en-CA" b="1" dirty="0">
                <a:solidFill>
                  <a:srgbClr val="1E4E79"/>
                </a:solidFill>
              </a:rPr>
              <a:t>Thank you for joining us!</a:t>
            </a:r>
            <a:br>
              <a:rPr lang="en-CA" b="1" dirty="0">
                <a:solidFill>
                  <a:srgbClr val="1E4E79"/>
                </a:solidFill>
              </a:rPr>
            </a:br>
            <a:br>
              <a:rPr lang="en-CA" dirty="0"/>
            </a:br>
            <a:r>
              <a:rPr lang="en-CA" sz="3200" dirty="0"/>
              <a:t>Subscribe – </a:t>
            </a:r>
            <a:r>
              <a:rPr lang="en-CA" sz="3200" u="sng" dirty="0">
                <a:solidFill>
                  <a:schemeClr val="hlink"/>
                </a:solidFill>
                <a:hlinkClick r:id="rId3"/>
              </a:rPr>
              <a:t>cleoconnect.ca/subscribe/</a:t>
            </a:r>
            <a:endParaRPr dirty="0"/>
          </a:p>
          <a:p>
            <a:pPr marL="0" lvl="0" indent="0" algn="l" rtl="0">
              <a:lnSpc>
                <a:spcPct val="90000"/>
              </a:lnSpc>
              <a:spcBef>
                <a:spcPts val="0"/>
              </a:spcBef>
              <a:spcAft>
                <a:spcPts val="0"/>
              </a:spcAft>
              <a:buClr>
                <a:srgbClr val="1E4E79"/>
              </a:buClr>
              <a:buSzPct val="137500"/>
              <a:buFont typeface="Calibri"/>
              <a:buNone/>
            </a:pPr>
            <a:br>
              <a:rPr lang="en-CA" sz="3200" u="sng" dirty="0">
                <a:solidFill>
                  <a:schemeClr val="hlink"/>
                </a:solidFill>
                <a:hlinkClick r:id="rId3"/>
              </a:rPr>
            </a:br>
            <a:r>
              <a:rPr lang="en-CA" sz="3200" dirty="0"/>
              <a:t>Steps to Justice – </a:t>
            </a:r>
            <a:r>
              <a:rPr lang="en-CA" sz="3200" u="sng" dirty="0">
                <a:solidFill>
                  <a:schemeClr val="hlink"/>
                </a:solidFill>
                <a:hlinkClick r:id="rId4"/>
              </a:rPr>
              <a:t>stepstojustice.ca/covid-19</a:t>
            </a:r>
            <a:endParaRPr sz="3200" dirty="0"/>
          </a:p>
          <a:p>
            <a:pPr marL="0" lvl="0" indent="0" algn="l" rtl="0">
              <a:lnSpc>
                <a:spcPct val="90000"/>
              </a:lnSpc>
              <a:spcBef>
                <a:spcPts val="0"/>
              </a:spcBef>
              <a:spcAft>
                <a:spcPts val="0"/>
              </a:spcAft>
              <a:buClr>
                <a:srgbClr val="1E4E79"/>
              </a:buClr>
              <a:buSzPct val="137500"/>
              <a:buFont typeface="Calibri"/>
              <a:buNone/>
            </a:pPr>
            <a:endParaRPr sz="3200" dirty="0"/>
          </a:p>
          <a:p>
            <a:pPr marL="0" lvl="0" indent="0" algn="l" rtl="0">
              <a:lnSpc>
                <a:spcPct val="90000"/>
              </a:lnSpc>
              <a:spcBef>
                <a:spcPts val="0"/>
              </a:spcBef>
              <a:spcAft>
                <a:spcPts val="0"/>
              </a:spcAft>
              <a:buClr>
                <a:srgbClr val="1E4E79"/>
              </a:buClr>
              <a:buSzPct val="137500"/>
              <a:buFont typeface="Calibri"/>
              <a:buNone/>
            </a:pPr>
            <a:endParaRPr sz="3200" dirty="0"/>
          </a:p>
          <a:p>
            <a:pPr marL="0" lvl="0" indent="0" algn="l" rtl="0">
              <a:lnSpc>
                <a:spcPct val="90000"/>
              </a:lnSpc>
              <a:spcBef>
                <a:spcPts val="0"/>
              </a:spcBef>
              <a:spcAft>
                <a:spcPts val="0"/>
              </a:spcAft>
              <a:buClr>
                <a:srgbClr val="1E4E79"/>
              </a:buClr>
              <a:buSzPct val="137500"/>
              <a:buFont typeface="Calibri"/>
              <a:buNone/>
            </a:pPr>
            <a:endParaRPr sz="3200" b="1" dirty="0"/>
          </a:p>
          <a:p>
            <a:pPr marL="0" lvl="0" indent="0" algn="l" rtl="0">
              <a:lnSpc>
                <a:spcPct val="90000"/>
              </a:lnSpc>
              <a:spcBef>
                <a:spcPts val="0"/>
              </a:spcBef>
              <a:spcAft>
                <a:spcPts val="0"/>
              </a:spcAft>
              <a:buClr>
                <a:srgbClr val="1E4E79"/>
              </a:buClr>
              <a:buSzPct val="137500"/>
              <a:buFont typeface="Calibri"/>
              <a:buNone/>
            </a:pPr>
            <a:endParaRPr sz="3200" b="1" dirty="0"/>
          </a:p>
          <a:p>
            <a:pPr marL="0" lvl="0" indent="0" algn="l" rtl="0">
              <a:lnSpc>
                <a:spcPct val="90000"/>
              </a:lnSpc>
              <a:spcBef>
                <a:spcPts val="0"/>
              </a:spcBef>
              <a:spcAft>
                <a:spcPts val="0"/>
              </a:spcAft>
              <a:buClr>
                <a:srgbClr val="1E4E79"/>
              </a:buClr>
              <a:buSzPct val="137500"/>
              <a:buFont typeface="Calibri"/>
              <a:buNone/>
            </a:pPr>
            <a:endParaRPr sz="3200" b="1" dirty="0"/>
          </a:p>
          <a:p>
            <a:pPr marL="0" lvl="0" indent="0" algn="l" rtl="0">
              <a:lnSpc>
                <a:spcPct val="90000"/>
              </a:lnSpc>
              <a:spcBef>
                <a:spcPts val="0"/>
              </a:spcBef>
              <a:spcAft>
                <a:spcPts val="0"/>
              </a:spcAft>
              <a:buClr>
                <a:srgbClr val="1E4E79"/>
              </a:buClr>
              <a:buSzPct val="173684"/>
              <a:buFont typeface="Calibri"/>
              <a:buNone/>
            </a:pPr>
            <a:r>
              <a:rPr lang="en-CA" sz="2533" b="1" dirty="0"/>
              <a:t>Contact me! </a:t>
            </a:r>
            <a:r>
              <a:rPr lang="en-CA" sz="2533" dirty="0"/>
              <a:t>Karen Dick at CLEO</a:t>
            </a:r>
            <a:endParaRPr sz="2533" dirty="0"/>
          </a:p>
          <a:p>
            <a:pPr marL="0" lvl="0" indent="0" algn="l" rtl="0">
              <a:lnSpc>
                <a:spcPct val="90000"/>
              </a:lnSpc>
              <a:spcBef>
                <a:spcPts val="0"/>
              </a:spcBef>
              <a:spcAft>
                <a:spcPts val="0"/>
              </a:spcAft>
              <a:buClr>
                <a:srgbClr val="1E4E79"/>
              </a:buClr>
              <a:buSzPct val="173684"/>
              <a:buFont typeface="Calibri"/>
              <a:buNone/>
            </a:pPr>
            <a:r>
              <a:rPr lang="en-CA" sz="2533" dirty="0" err="1"/>
              <a:t>karen.dick@cleo.on.ca</a:t>
            </a:r>
            <a:endParaRPr sz="2533" dirty="0"/>
          </a:p>
        </p:txBody>
      </p:sp>
      <p:sp>
        <p:nvSpPr>
          <p:cNvPr id="371" name="Google Shape;371;p4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CA"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18</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pic>
        <p:nvPicPr>
          <p:cNvPr id="372" name="Google Shape;372;p45"/>
          <p:cNvPicPr preferRelativeResize="0"/>
          <p:nvPr/>
        </p:nvPicPr>
        <p:blipFill rotWithShape="1">
          <a:blip r:embed="rId5">
            <a:alphaModFix/>
          </a:blip>
          <a:srcRect/>
          <a:stretch/>
        </p:blipFill>
        <p:spPr>
          <a:xfrm>
            <a:off x="6605904" y="5269059"/>
            <a:ext cx="1719942" cy="884777"/>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5"/>
          <p:cNvSpPr txBox="1">
            <a:spLocks noGrp="1"/>
          </p:cNvSpPr>
          <p:nvPr>
            <p:ph type="title"/>
          </p:nvPr>
        </p:nvSpPr>
        <p:spPr>
          <a:xfrm>
            <a:off x="628650" y="1139647"/>
            <a:ext cx="7886700" cy="590931"/>
          </a:xfrm>
          <a:prstGeom prst="rect">
            <a:avLst/>
          </a:prstGeom>
          <a:noFill/>
          <a:ln>
            <a:noFill/>
          </a:ln>
        </p:spPr>
        <p:txBody>
          <a:bodyPr spcFirstLastPara="1" wrap="square" lIns="91425" tIns="45700" rIns="91425" bIns="45700" anchor="ctr" anchorCtr="0">
            <a:spAutoFit/>
          </a:bodyPr>
          <a:lstStyle/>
          <a:p>
            <a:pPr marL="0" lvl="0" indent="0" algn="ctr" rtl="0">
              <a:lnSpc>
                <a:spcPct val="90000"/>
              </a:lnSpc>
              <a:spcBef>
                <a:spcPts val="0"/>
              </a:spcBef>
              <a:spcAft>
                <a:spcPts val="0"/>
              </a:spcAft>
              <a:buClr>
                <a:srgbClr val="3A4B83"/>
              </a:buClr>
              <a:buSzPts val="3600"/>
              <a:buFont typeface="Calibri"/>
              <a:buNone/>
            </a:pPr>
            <a:r>
              <a:rPr lang="en-CA" sz="3600" dirty="0">
                <a:solidFill>
                  <a:srgbClr val="3A4B83"/>
                </a:solidFill>
                <a:latin typeface="Calibri"/>
                <a:ea typeface="Calibri"/>
                <a:cs typeface="Calibri"/>
                <a:sym typeface="Calibri"/>
              </a:rPr>
              <a:t>What you can expect today</a:t>
            </a:r>
            <a:endParaRPr dirty="0">
              <a:solidFill>
                <a:srgbClr val="3A4B83"/>
              </a:solidFill>
              <a:latin typeface="Calibri"/>
              <a:ea typeface="Calibri"/>
              <a:cs typeface="Calibri"/>
              <a:sym typeface="Calibri"/>
            </a:endParaRPr>
          </a:p>
        </p:txBody>
      </p:sp>
      <p:sp>
        <p:nvSpPr>
          <p:cNvPr id="267" name="Google Shape;267;p5"/>
          <p:cNvSpPr txBox="1">
            <a:spLocks noGrp="1"/>
          </p:cNvSpPr>
          <p:nvPr>
            <p:ph type="body" idx="1"/>
          </p:nvPr>
        </p:nvSpPr>
        <p:spPr>
          <a:xfrm>
            <a:off x="628650" y="1920550"/>
            <a:ext cx="7886700" cy="4200900"/>
          </a:xfrm>
          <a:prstGeom prst="rect">
            <a:avLst/>
          </a:prstGeom>
          <a:noFill/>
          <a:ln>
            <a:noFill/>
          </a:ln>
        </p:spPr>
        <p:txBody>
          <a:bodyPr spcFirstLastPara="1" wrap="square" lIns="91425" tIns="45700" rIns="91425" bIns="45700" anchor="t" anchorCtr="0">
            <a:normAutofit fontScale="25000" lnSpcReduction="20000"/>
          </a:bodyPr>
          <a:lstStyle/>
          <a:p>
            <a:pPr marL="685800" lvl="0" indent="-228600" algn="l" rtl="0">
              <a:lnSpc>
                <a:spcPct val="110000"/>
              </a:lnSpc>
              <a:spcBef>
                <a:spcPts val="0"/>
              </a:spcBef>
              <a:spcAft>
                <a:spcPts val="0"/>
              </a:spcAft>
              <a:buClr>
                <a:srgbClr val="000000"/>
              </a:buClr>
              <a:buSzPct val="53608"/>
              <a:buNone/>
            </a:pPr>
            <a:r>
              <a:rPr lang="en-CA" sz="4850" dirty="0">
                <a:solidFill>
                  <a:srgbClr val="000000"/>
                </a:solidFill>
                <a:latin typeface="Lato"/>
                <a:ea typeface="Lato"/>
                <a:cs typeface="Lato"/>
                <a:sym typeface="Lato"/>
              </a:rPr>
              <a:t> </a:t>
            </a:r>
            <a:endParaRPr sz="4850" dirty="0">
              <a:solidFill>
                <a:srgbClr val="000000"/>
              </a:solidFill>
              <a:latin typeface="Lato"/>
              <a:ea typeface="Lato"/>
              <a:cs typeface="Lato"/>
              <a:sym typeface="Lato"/>
            </a:endParaRPr>
          </a:p>
          <a:p>
            <a:pPr marL="685800" lvl="0" indent="-228600" algn="l" rtl="0">
              <a:lnSpc>
                <a:spcPct val="110000"/>
              </a:lnSpc>
              <a:spcBef>
                <a:spcPts val="0"/>
              </a:spcBef>
              <a:spcAft>
                <a:spcPts val="0"/>
              </a:spcAft>
              <a:buClr>
                <a:srgbClr val="000000"/>
              </a:buClr>
              <a:buSzPct val="40118"/>
              <a:buNone/>
            </a:pPr>
            <a:endParaRPr sz="6480" dirty="0">
              <a:solidFill>
                <a:srgbClr val="000000"/>
              </a:solidFill>
            </a:endParaRPr>
          </a:p>
          <a:p>
            <a:pPr marL="685800" lvl="0" indent="-228600" algn="l" rtl="0">
              <a:lnSpc>
                <a:spcPct val="110000"/>
              </a:lnSpc>
              <a:spcBef>
                <a:spcPts val="0"/>
              </a:spcBef>
              <a:spcAft>
                <a:spcPts val="0"/>
              </a:spcAft>
              <a:buClr>
                <a:srgbClr val="000000"/>
              </a:buClr>
              <a:buSzPct val="28014"/>
              <a:buNone/>
            </a:pPr>
            <a:r>
              <a:rPr lang="en-CA" sz="9280" b="1" dirty="0">
                <a:solidFill>
                  <a:srgbClr val="000000"/>
                </a:solidFill>
              </a:rPr>
              <a:t>Lunch and Learn Series, Part 2</a:t>
            </a:r>
          </a:p>
          <a:p>
            <a:pPr marL="685800" lvl="0" indent="-228600" algn="l" rtl="0">
              <a:lnSpc>
                <a:spcPct val="110000"/>
              </a:lnSpc>
              <a:spcBef>
                <a:spcPts val="0"/>
              </a:spcBef>
              <a:spcAft>
                <a:spcPts val="0"/>
              </a:spcAft>
              <a:buClr>
                <a:srgbClr val="000000"/>
              </a:buClr>
              <a:buSzPct val="28014"/>
              <a:buNone/>
            </a:pPr>
            <a:r>
              <a:rPr lang="en-CA" sz="9280" dirty="0">
                <a:solidFill>
                  <a:srgbClr val="000000"/>
                </a:solidFill>
              </a:rPr>
              <a:t>		45 minutes in total (presentation and Q+A)</a:t>
            </a:r>
          </a:p>
          <a:p>
            <a:pPr marL="685800" lvl="0" indent="-228600" algn="l" rtl="0">
              <a:lnSpc>
                <a:spcPct val="110000"/>
              </a:lnSpc>
              <a:spcBef>
                <a:spcPts val="0"/>
              </a:spcBef>
              <a:spcAft>
                <a:spcPts val="0"/>
              </a:spcAft>
              <a:buClr>
                <a:srgbClr val="000000"/>
              </a:buClr>
              <a:buSzPct val="28014"/>
              <a:buNone/>
            </a:pPr>
            <a:endParaRPr lang="en-CA" sz="9280" dirty="0">
              <a:solidFill>
                <a:srgbClr val="000000"/>
              </a:solidFill>
            </a:endParaRPr>
          </a:p>
          <a:p>
            <a:pPr marL="685800" lvl="0" indent="-228600" algn="l" rtl="0">
              <a:lnSpc>
                <a:spcPct val="110000"/>
              </a:lnSpc>
              <a:spcBef>
                <a:spcPts val="0"/>
              </a:spcBef>
              <a:spcAft>
                <a:spcPts val="0"/>
              </a:spcAft>
              <a:buClr>
                <a:srgbClr val="000000"/>
              </a:buClr>
              <a:buSzPct val="28014"/>
              <a:buNone/>
            </a:pPr>
            <a:r>
              <a:rPr lang="en-CA" sz="9280" dirty="0">
                <a:solidFill>
                  <a:srgbClr val="000000"/>
                </a:solidFill>
              </a:rPr>
              <a:t>This is legal information, not legal advice. </a:t>
            </a:r>
          </a:p>
          <a:p>
            <a:pPr marL="0" lvl="0" indent="0" algn="l" rtl="0">
              <a:lnSpc>
                <a:spcPct val="110000"/>
              </a:lnSpc>
              <a:spcBef>
                <a:spcPts val="0"/>
              </a:spcBef>
              <a:spcAft>
                <a:spcPts val="0"/>
              </a:spcAft>
              <a:buClr>
                <a:srgbClr val="000000"/>
              </a:buClr>
              <a:buSzPct val="28014"/>
              <a:buNone/>
            </a:pPr>
            <a:endParaRPr sz="9280" dirty="0">
              <a:solidFill>
                <a:srgbClr val="000000"/>
              </a:solidFill>
            </a:endParaRPr>
          </a:p>
          <a:p>
            <a:pPr marL="457200" lvl="0" indent="0" algn="l" rtl="0">
              <a:lnSpc>
                <a:spcPct val="110000"/>
              </a:lnSpc>
              <a:spcBef>
                <a:spcPts val="0"/>
              </a:spcBef>
              <a:spcAft>
                <a:spcPts val="0"/>
              </a:spcAft>
              <a:buClr>
                <a:srgbClr val="000000"/>
              </a:buClr>
              <a:buSzPct val="28014"/>
              <a:buNone/>
            </a:pPr>
            <a:r>
              <a:rPr lang="en-CA" sz="9280" dirty="0">
                <a:solidFill>
                  <a:srgbClr val="000000"/>
                </a:solidFill>
              </a:rPr>
              <a:t>The information is current as of today’s date March 22, 2022</a:t>
            </a:r>
          </a:p>
          <a:p>
            <a:pPr marL="457200" lvl="0" indent="0" algn="l" rtl="0">
              <a:lnSpc>
                <a:spcPct val="110000"/>
              </a:lnSpc>
              <a:spcBef>
                <a:spcPts val="0"/>
              </a:spcBef>
              <a:spcAft>
                <a:spcPts val="0"/>
              </a:spcAft>
              <a:buClr>
                <a:srgbClr val="000000"/>
              </a:buClr>
              <a:buSzPct val="28014"/>
              <a:buNone/>
            </a:pPr>
            <a:endParaRPr lang="en-CA" sz="9280" dirty="0">
              <a:solidFill>
                <a:srgbClr val="000000"/>
              </a:solidFill>
            </a:endParaRPr>
          </a:p>
          <a:p>
            <a:pPr marL="457200" lvl="0" indent="0" algn="l" rtl="0">
              <a:lnSpc>
                <a:spcPct val="110000"/>
              </a:lnSpc>
              <a:spcBef>
                <a:spcPts val="0"/>
              </a:spcBef>
              <a:spcAft>
                <a:spcPts val="0"/>
              </a:spcAft>
              <a:buClr>
                <a:srgbClr val="000000"/>
              </a:buClr>
              <a:buSzPct val="28014"/>
              <a:buNone/>
            </a:pPr>
            <a:r>
              <a:rPr lang="en-CA" sz="9280" dirty="0">
                <a:solidFill>
                  <a:srgbClr val="000000"/>
                </a:solidFill>
              </a:rPr>
              <a:t>Recording and slides will be sent out afterward.</a:t>
            </a:r>
          </a:p>
          <a:p>
            <a:pPr marL="457200" lvl="0" indent="0" algn="l" rtl="0">
              <a:lnSpc>
                <a:spcPct val="110000"/>
              </a:lnSpc>
              <a:spcBef>
                <a:spcPts val="0"/>
              </a:spcBef>
              <a:spcAft>
                <a:spcPts val="0"/>
              </a:spcAft>
              <a:buClr>
                <a:srgbClr val="000000"/>
              </a:buClr>
              <a:buSzPct val="28014"/>
              <a:buNone/>
            </a:pPr>
            <a:endParaRPr lang="en-CA" sz="9280" dirty="0">
              <a:solidFill>
                <a:srgbClr val="000000"/>
              </a:solidFill>
            </a:endParaRPr>
          </a:p>
          <a:p>
            <a:pPr marL="457200" lvl="0" indent="0" algn="l" rtl="0">
              <a:lnSpc>
                <a:spcPct val="110000"/>
              </a:lnSpc>
              <a:spcBef>
                <a:spcPts val="0"/>
              </a:spcBef>
              <a:spcAft>
                <a:spcPts val="0"/>
              </a:spcAft>
              <a:buClr>
                <a:srgbClr val="000000"/>
              </a:buClr>
              <a:buSzPct val="28014"/>
              <a:buNone/>
            </a:pPr>
            <a:r>
              <a:rPr lang="en-CA" sz="9280" dirty="0">
                <a:solidFill>
                  <a:srgbClr val="000000"/>
                </a:solidFill>
              </a:rPr>
              <a:t>Subtitles (closed captioning) has been enabled. </a:t>
            </a:r>
          </a:p>
          <a:p>
            <a:pPr marL="457200" lvl="0" indent="0" algn="l" rtl="0">
              <a:lnSpc>
                <a:spcPct val="110000"/>
              </a:lnSpc>
              <a:spcBef>
                <a:spcPts val="0"/>
              </a:spcBef>
              <a:spcAft>
                <a:spcPts val="0"/>
              </a:spcAft>
              <a:buClr>
                <a:srgbClr val="000000"/>
              </a:buClr>
              <a:buSzPct val="28014"/>
              <a:buNone/>
            </a:pPr>
            <a:endParaRPr sz="9280" dirty="0">
              <a:solidFill>
                <a:srgbClr val="000000"/>
              </a:solidFill>
            </a:endParaRPr>
          </a:p>
          <a:p>
            <a:pPr marL="457200" lvl="0" indent="0" algn="l" rtl="0">
              <a:lnSpc>
                <a:spcPct val="110000"/>
              </a:lnSpc>
              <a:spcBef>
                <a:spcPts val="0"/>
              </a:spcBef>
              <a:spcAft>
                <a:spcPts val="0"/>
              </a:spcAft>
              <a:buClr>
                <a:srgbClr val="000000"/>
              </a:buClr>
              <a:buSzPct val="33850"/>
              <a:buNone/>
            </a:pPr>
            <a:endParaRPr sz="7680" dirty="0">
              <a:solidFill>
                <a:srgbClr val="000000"/>
              </a:solidFill>
            </a:endParaRPr>
          </a:p>
          <a:p>
            <a:pPr marL="228600" lvl="0" indent="-228600" algn="l" rtl="0">
              <a:lnSpc>
                <a:spcPct val="110000"/>
              </a:lnSpc>
              <a:spcBef>
                <a:spcPts val="0"/>
              </a:spcBef>
              <a:spcAft>
                <a:spcPts val="0"/>
              </a:spcAft>
              <a:buClr>
                <a:srgbClr val="000000"/>
              </a:buClr>
              <a:buSzPct val="40118"/>
              <a:buNone/>
            </a:pPr>
            <a:endParaRPr sz="6480" dirty="0">
              <a:solidFill>
                <a:srgbClr val="000000"/>
              </a:solidFill>
            </a:endParaRPr>
          </a:p>
          <a:p>
            <a:pPr marL="685800" lvl="0" indent="-228600" algn="l" rtl="0">
              <a:lnSpc>
                <a:spcPct val="110000"/>
              </a:lnSpc>
              <a:spcBef>
                <a:spcPts val="0"/>
              </a:spcBef>
              <a:spcAft>
                <a:spcPts val="0"/>
              </a:spcAft>
              <a:buClr>
                <a:srgbClr val="000000"/>
              </a:buClr>
              <a:buSzPct val="47833"/>
              <a:buNone/>
            </a:pPr>
            <a:endParaRPr sz="6480" dirty="0"/>
          </a:p>
          <a:p>
            <a:pPr marL="228600" lvl="0" indent="-228600" algn="l" rtl="0">
              <a:lnSpc>
                <a:spcPct val="110000"/>
              </a:lnSpc>
              <a:spcBef>
                <a:spcPts val="0"/>
              </a:spcBef>
              <a:spcAft>
                <a:spcPts val="0"/>
              </a:spcAft>
              <a:buClr>
                <a:schemeClr val="dk1"/>
              </a:buClr>
              <a:buSzPct val="65528"/>
              <a:buNone/>
            </a:pPr>
            <a:endParaRPr sz="4730" dirty="0">
              <a:solidFill>
                <a:srgbClr val="000000"/>
              </a:solidFill>
            </a:endParaRPr>
          </a:p>
          <a:p>
            <a:pPr marL="228600" lvl="0" indent="-228600" algn="l" rtl="0">
              <a:lnSpc>
                <a:spcPct val="110000"/>
              </a:lnSpc>
              <a:spcBef>
                <a:spcPts val="0"/>
              </a:spcBef>
              <a:spcAft>
                <a:spcPts val="0"/>
              </a:spcAft>
              <a:buClr>
                <a:srgbClr val="000000"/>
              </a:buClr>
              <a:buSzPct val="65528"/>
              <a:buNone/>
            </a:pPr>
            <a:r>
              <a:rPr lang="en-CA" sz="4730" dirty="0">
                <a:solidFill>
                  <a:srgbClr val="000000"/>
                </a:solidFill>
              </a:rPr>
              <a:t>	</a:t>
            </a:r>
            <a:endParaRPr sz="4430" dirty="0"/>
          </a:p>
          <a:p>
            <a:pPr marL="228600" lvl="0" indent="-228600" algn="l" rtl="0">
              <a:lnSpc>
                <a:spcPct val="110000"/>
              </a:lnSpc>
              <a:spcBef>
                <a:spcPts val="0"/>
              </a:spcBef>
              <a:spcAft>
                <a:spcPts val="0"/>
              </a:spcAft>
              <a:buClr>
                <a:schemeClr val="dk1"/>
              </a:buClr>
              <a:buSzPct val="65528"/>
              <a:buNone/>
            </a:pPr>
            <a:endParaRPr sz="4730" dirty="0">
              <a:solidFill>
                <a:srgbClr val="000000"/>
              </a:solidFill>
            </a:endParaRPr>
          </a:p>
          <a:p>
            <a:pPr marL="228600" lvl="0" indent="-228600" algn="l" rtl="0">
              <a:lnSpc>
                <a:spcPct val="110000"/>
              </a:lnSpc>
              <a:spcBef>
                <a:spcPts val="0"/>
              </a:spcBef>
              <a:spcAft>
                <a:spcPts val="0"/>
              </a:spcAft>
              <a:buClr>
                <a:srgbClr val="000000"/>
              </a:buClr>
              <a:buSzPct val="100000"/>
              <a:buNone/>
            </a:pPr>
            <a:r>
              <a:rPr lang="en-CA" sz="3100" dirty="0">
                <a:solidFill>
                  <a:srgbClr val="000000"/>
                </a:solidFill>
              </a:rPr>
              <a:t>   </a:t>
            </a:r>
            <a:endParaRPr dirty="0"/>
          </a:p>
          <a:p>
            <a:pPr marL="228600" lvl="0" indent="-228600" algn="l" rtl="0">
              <a:lnSpc>
                <a:spcPct val="110000"/>
              </a:lnSpc>
              <a:spcBef>
                <a:spcPts val="0"/>
              </a:spcBef>
              <a:spcAft>
                <a:spcPts val="0"/>
              </a:spcAft>
              <a:buClr>
                <a:schemeClr val="dk1"/>
              </a:buClr>
              <a:buSzPct val="100000"/>
              <a:buNone/>
            </a:pPr>
            <a:endParaRPr sz="2600" dirty="0">
              <a:solidFill>
                <a:srgbClr val="000000"/>
              </a:solidFill>
              <a:latin typeface="Lato"/>
              <a:ea typeface="Lato"/>
              <a:cs typeface="Lato"/>
              <a:sym typeface="Lato"/>
            </a:endParaRPr>
          </a:p>
          <a:p>
            <a:pPr marL="228600" lvl="0" indent="-228600" algn="l" rtl="0">
              <a:lnSpc>
                <a:spcPct val="110000"/>
              </a:lnSpc>
              <a:spcBef>
                <a:spcPts val="0"/>
              </a:spcBef>
              <a:spcAft>
                <a:spcPts val="0"/>
              </a:spcAft>
              <a:buClr>
                <a:schemeClr val="dk1"/>
              </a:buClr>
              <a:buSzPct val="100000"/>
              <a:buNone/>
            </a:pPr>
            <a:endParaRPr dirty="0"/>
          </a:p>
        </p:txBody>
      </p:sp>
      <p:sp>
        <p:nvSpPr>
          <p:cNvPr id="268" name="Google Shape;268;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CA"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2</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gf84af4d86c_0_19"/>
          <p:cNvSpPr txBox="1">
            <a:spLocks noGrp="1"/>
          </p:cNvSpPr>
          <p:nvPr>
            <p:ph type="title"/>
          </p:nvPr>
        </p:nvSpPr>
        <p:spPr>
          <a:xfrm>
            <a:off x="628650" y="1068566"/>
            <a:ext cx="7886700" cy="591000"/>
          </a:xfrm>
          <a:prstGeom prst="rect">
            <a:avLst/>
          </a:prstGeom>
          <a:noFill/>
          <a:ln>
            <a:noFill/>
          </a:ln>
        </p:spPr>
        <p:txBody>
          <a:bodyPr spcFirstLastPara="1" wrap="square" lIns="91425" tIns="45700" rIns="91425" bIns="45700" anchor="ctr" anchorCtr="0">
            <a:spAutoFit/>
          </a:bodyPr>
          <a:lstStyle/>
          <a:p>
            <a:pPr marL="0" lvl="0" indent="0" algn="ctr" rtl="0">
              <a:lnSpc>
                <a:spcPct val="90000"/>
              </a:lnSpc>
              <a:spcBef>
                <a:spcPts val="0"/>
              </a:spcBef>
              <a:spcAft>
                <a:spcPts val="0"/>
              </a:spcAft>
              <a:buClr>
                <a:srgbClr val="1E4E79"/>
              </a:buClr>
              <a:buSzPts val="3600"/>
              <a:buFont typeface="Calibri"/>
              <a:buNone/>
            </a:pPr>
            <a:r>
              <a:rPr lang="en-CA" sz="3600" b="1">
                <a:solidFill>
                  <a:srgbClr val="1E4E79"/>
                </a:solidFill>
              </a:rPr>
              <a:t>Land Acknowledgement</a:t>
            </a:r>
            <a:endParaRPr b="1">
              <a:solidFill>
                <a:srgbClr val="1E4E79"/>
              </a:solidFill>
            </a:endParaRPr>
          </a:p>
        </p:txBody>
      </p:sp>
      <p:sp>
        <p:nvSpPr>
          <p:cNvPr id="307" name="Google Shape;307;gf84af4d86c_0_19"/>
          <p:cNvSpPr txBox="1">
            <a:spLocks noGrp="1"/>
          </p:cNvSpPr>
          <p:nvPr>
            <p:ph type="body" idx="1"/>
          </p:nvPr>
        </p:nvSpPr>
        <p:spPr>
          <a:xfrm>
            <a:off x="628650" y="1861011"/>
            <a:ext cx="7886700" cy="4092300"/>
          </a:xfrm>
          <a:prstGeom prst="rect">
            <a:avLst/>
          </a:prstGeom>
          <a:noFill/>
          <a:ln>
            <a:noFill/>
          </a:ln>
        </p:spPr>
        <p:txBody>
          <a:bodyPr spcFirstLastPara="1" wrap="square" lIns="91425" tIns="45700" rIns="91425" bIns="45700" anchor="t" anchorCtr="0">
            <a:normAutofit lnSpcReduction="10000"/>
          </a:bodyPr>
          <a:lstStyle/>
          <a:p>
            <a:pPr marL="114300" indent="0">
              <a:buNone/>
            </a:pPr>
            <a:r>
              <a:rPr lang="en-CA" sz="1900" dirty="0"/>
              <a:t>CLEO’s work takes place across the home and traditional territory of the Mississaugas of the Credit, the Haudenosaunee, and the Wyandot peoples, on land that many of us know now as Ontario. </a:t>
            </a:r>
          </a:p>
          <a:p>
            <a:pPr marL="114300" indent="0">
              <a:buNone/>
            </a:pPr>
            <a:endParaRPr lang="en-CA" sz="1900" dirty="0"/>
          </a:p>
          <a:p>
            <a:pPr marL="114300" indent="0">
              <a:buNone/>
            </a:pPr>
            <a:r>
              <a:rPr lang="en-CA" sz="1900" dirty="0"/>
              <a:t>As we provide legal information today, we acknowledge the ongoing impact of colonization and anti-Indigenous racism, built into our laws and legal systems, resulting in devastating pain and inequality for Indigenous Peoples of every generation. </a:t>
            </a:r>
          </a:p>
          <a:p>
            <a:pPr marL="114300" indent="0">
              <a:buNone/>
            </a:pPr>
            <a:endParaRPr lang="en-CA" sz="1900" dirty="0"/>
          </a:p>
          <a:p>
            <a:pPr marL="114300" indent="0">
              <a:buNone/>
            </a:pPr>
            <a:r>
              <a:rPr lang="en-CA" sz="1900" dirty="0"/>
              <a:t>It is the responsibility of non-Indigenous people, particularly those of us who benefit from discriminatory systems, to use our power and privilege to contribute and support initiatives and movements that work toward dismantling colonialism and anti-indigenous racism wherever we can. </a:t>
            </a:r>
          </a:p>
          <a:p>
            <a:pPr marL="0" lvl="0" indent="0" algn="l" rtl="0">
              <a:lnSpc>
                <a:spcPct val="120000"/>
              </a:lnSpc>
              <a:spcBef>
                <a:spcPts val="1000"/>
              </a:spcBef>
              <a:spcAft>
                <a:spcPts val="0"/>
              </a:spcAft>
              <a:buClr>
                <a:schemeClr val="dk1"/>
              </a:buClr>
              <a:buSzPct val="100000"/>
              <a:buNone/>
            </a:pPr>
            <a:endParaRPr dirty="0"/>
          </a:p>
        </p:txBody>
      </p:sp>
      <p:sp>
        <p:nvSpPr>
          <p:cNvPr id="308" name="Google Shape;308;gf84af4d86c_0_19"/>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CA"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3</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2" name="Google Shape;362;gfd761a1ad8_0_19"/>
          <p:cNvSpPr txBox="1">
            <a:spLocks noGrp="1"/>
          </p:cNvSpPr>
          <p:nvPr>
            <p:ph type="body" idx="1"/>
          </p:nvPr>
        </p:nvSpPr>
        <p:spPr>
          <a:xfrm>
            <a:off x="87675" y="1431349"/>
            <a:ext cx="8894100" cy="4925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endParaRPr sz="2400"/>
          </a:p>
          <a:p>
            <a:pPr marL="0" lvl="0" indent="0" algn="l" rtl="0">
              <a:lnSpc>
                <a:spcPct val="90000"/>
              </a:lnSpc>
              <a:spcBef>
                <a:spcPts val="1000"/>
              </a:spcBef>
              <a:spcAft>
                <a:spcPts val="0"/>
              </a:spcAft>
              <a:buClr>
                <a:schemeClr val="dk1"/>
              </a:buClr>
              <a:buSzPts val="2400"/>
              <a:buNone/>
            </a:pPr>
            <a:endParaRPr sz="2400" b="1"/>
          </a:p>
          <a:p>
            <a:pPr marL="0" lvl="0" indent="0" algn="l" rtl="0">
              <a:lnSpc>
                <a:spcPct val="90000"/>
              </a:lnSpc>
              <a:spcBef>
                <a:spcPts val="1000"/>
              </a:spcBef>
              <a:spcAft>
                <a:spcPts val="0"/>
              </a:spcAft>
              <a:buClr>
                <a:schemeClr val="dk1"/>
              </a:buClr>
              <a:buSzPts val="8000"/>
              <a:buNone/>
            </a:pPr>
            <a:br>
              <a:rPr lang="en-CA" sz="8000"/>
            </a:br>
            <a:endParaRPr sz="8000"/>
          </a:p>
        </p:txBody>
      </p:sp>
      <p:sp>
        <p:nvSpPr>
          <p:cNvPr id="363" name="Google Shape;363;gfd761a1ad8_0_19"/>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CA" sz="1200" b="0" i="0" u="none" strike="noStrike" kern="0" cap="none" spc="0" normalizeH="0" baseline="0" noProof="0">
                <a:ln>
                  <a:noFill/>
                </a:ln>
                <a:solidFill>
                  <a:srgbClr val="FFFFFF"/>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4</a:t>
            </a:fld>
            <a:endParaRPr kumimoji="0" sz="12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364" name="Google Shape;364;gfd761a1ad8_0_19"/>
          <p:cNvSpPr txBox="1"/>
          <p:nvPr/>
        </p:nvSpPr>
        <p:spPr>
          <a:xfrm>
            <a:off x="176975" y="1274900"/>
            <a:ext cx="8804700" cy="5066100"/>
          </a:xfrm>
          <a:prstGeom prst="rect">
            <a:avLst/>
          </a:prstGeom>
          <a:noFill/>
          <a:ln>
            <a:noFill/>
          </a:ln>
        </p:spPr>
        <p:txBody>
          <a:bodyPr spcFirstLastPara="1" wrap="square" lIns="91425" tIns="45700" rIns="91425" bIns="45700" anchor="t" anchorCtr="0">
            <a:normAutofit lnSpcReduction="10000"/>
          </a:bodyPr>
          <a:lstStyle/>
          <a:p>
            <a:pPr marL="0" marR="0" lvl="0" indent="0" algn="l" defTabSz="914400" rtl="0" eaLnBrk="1" fontAlgn="auto" latinLnBrk="0" hangingPunct="1">
              <a:lnSpc>
                <a:spcPct val="150000"/>
              </a:lnSpc>
              <a:spcBef>
                <a:spcPts val="0"/>
              </a:spcBef>
              <a:spcAft>
                <a:spcPts val="0"/>
              </a:spcAft>
              <a:buClr>
                <a:srgbClr val="000000"/>
              </a:buClr>
              <a:buSzPct val="33422"/>
              <a:buFont typeface="Arial"/>
              <a:buNone/>
              <a:tabLst/>
              <a:defRPr/>
            </a:pPr>
            <a:r>
              <a:rPr kumimoji="0" lang="en-CA" sz="3600" b="1" i="0" u="none" strike="noStrike" kern="0" cap="none" spc="0" normalizeH="0" baseline="0" noProof="0" dirty="0">
                <a:ln>
                  <a:noFill/>
                </a:ln>
                <a:solidFill>
                  <a:srgbClr val="000000"/>
                </a:solidFill>
                <a:effectLst/>
                <a:uLnTx/>
                <a:uFillTx/>
                <a:latin typeface="Calibri"/>
                <a:ea typeface="Calibri"/>
                <a:cs typeface="Calibri"/>
                <a:sym typeface="Calibri"/>
              </a:rPr>
              <a:t>Calls to action: Truth and Reconciliation</a:t>
            </a:r>
            <a:endParaRPr kumimoji="0" lang="en-CA" sz="2800" b="1" i="0" u="sng" strike="noStrike" kern="0" cap="none" spc="0" normalizeH="0" baseline="0" noProof="0" dirty="0">
              <a:ln>
                <a:noFill/>
              </a:ln>
              <a:solidFill>
                <a:srgbClr val="0563C1"/>
              </a:solidFill>
              <a:effectLst/>
              <a:uLnTx/>
              <a:uFillTx/>
              <a:latin typeface="Calibri"/>
              <a:ea typeface="Calibri"/>
              <a:cs typeface="Calibri"/>
              <a:sym typeface="Calibri"/>
              <a:hlinkClick r:id="rId3"/>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r>
              <a:rPr kumimoji="0" lang="en-CA" sz="2400" b="1" i="0" u="sng" strike="noStrike" kern="0" cap="none" spc="0" normalizeH="0" baseline="0" noProof="0" dirty="0">
                <a:ln>
                  <a:noFill/>
                </a:ln>
                <a:solidFill>
                  <a:srgbClr val="0563C1"/>
                </a:solidFill>
                <a:effectLst/>
                <a:uLnTx/>
                <a:uFillTx/>
                <a:latin typeface="Calibri"/>
                <a:ea typeface="Calibri"/>
                <a:cs typeface="Calibri"/>
                <a:sym typeface="Calibri"/>
                <a:hlinkClick r:id="rId3"/>
              </a:rPr>
              <a:t>Truth and Reconciliation Commission of Canada: Calls to Action</a:t>
            </a:r>
            <a:endParaRPr kumimoji="0" lang="en-CA" sz="1200" b="1" i="0" u="sng" strike="noStrike" kern="0" cap="none" spc="0" normalizeH="0" baseline="0" noProof="0" dirty="0">
              <a:ln>
                <a:noFill/>
              </a:ln>
              <a:solidFill>
                <a:srgbClr val="0563C1"/>
              </a:solidFill>
              <a:effectLst/>
              <a:uLnTx/>
              <a:uFillTx/>
              <a:latin typeface="Calibri"/>
              <a:ea typeface="Calibri"/>
              <a:cs typeface="Calibri"/>
              <a:sym typeface="Calibri"/>
              <a:hlinkClick r:id="rId4"/>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endParaRPr kumimoji="0" lang="en-CA" sz="2400" b="1" i="0" u="sng" strike="noStrike" kern="0" cap="none" spc="0" normalizeH="0" baseline="0" noProof="0" dirty="0">
              <a:ln>
                <a:noFill/>
              </a:ln>
              <a:solidFill>
                <a:srgbClr val="0563C1"/>
              </a:solidFill>
              <a:effectLst/>
              <a:uLnTx/>
              <a:uFillTx/>
              <a:latin typeface="Calibri"/>
              <a:ea typeface="Calibri"/>
              <a:cs typeface="Calibri"/>
              <a:sym typeface="Calibri"/>
              <a:hlinkClick r:id="rId4"/>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r>
              <a:rPr kumimoji="0" lang="en-CA" sz="1800" b="1" i="0" u="none" strike="noStrike" kern="0" cap="none" spc="0" normalizeH="0" baseline="0" noProof="0" dirty="0">
                <a:ln>
                  <a:noFill/>
                </a:ln>
                <a:solidFill>
                  <a:srgbClr val="000000"/>
                </a:solidFill>
                <a:effectLst/>
                <a:uLnTx/>
                <a:uFillTx/>
                <a:latin typeface="Arial"/>
                <a:cs typeface="Arial"/>
                <a:sym typeface="Arial"/>
              </a:rPr>
              <a:t>The On Canada Project Calls on non-indigenous people to do their part in reconciliation</a:t>
            </a:r>
            <a:endParaRPr kumimoji="0" lang="en-CA" sz="1800" b="1" i="0" u="none" strike="noStrike" kern="0" cap="none" spc="0" normalizeH="0" baseline="0" noProof="0" dirty="0">
              <a:ln>
                <a:noFill/>
              </a:ln>
              <a:solidFill>
                <a:srgbClr val="0563C1"/>
              </a:solidFill>
              <a:effectLst/>
              <a:uLnTx/>
              <a:uFillTx/>
              <a:latin typeface="Calibri"/>
              <a:ea typeface="Calibri"/>
              <a:cs typeface="Calibri"/>
              <a:sym typeface="Calibri"/>
              <a:hlinkClick r:id="rId4"/>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r>
              <a:rPr kumimoji="0" lang="en-CA" sz="2400" b="1" i="0" u="sng" strike="noStrike" kern="0" cap="none" spc="0" normalizeH="0" baseline="0" noProof="0" dirty="0">
                <a:ln>
                  <a:noFill/>
                </a:ln>
                <a:solidFill>
                  <a:srgbClr val="0563C1"/>
                </a:solidFill>
                <a:effectLst/>
                <a:uLnTx/>
                <a:uFillTx/>
                <a:latin typeface="Calibri"/>
                <a:ea typeface="Calibri"/>
                <a:cs typeface="Calibri"/>
                <a:sym typeface="Calibri"/>
                <a:hlinkClick r:id="rId4"/>
              </a:rPr>
              <a:t>Settlers Take Action</a:t>
            </a:r>
            <a:endParaRPr kumimoji="0" lang="en-CA" sz="2400" b="1" i="0" u="sng" strike="noStrike" kern="0" cap="none" spc="0" normalizeH="0" baseline="0" noProof="0" dirty="0">
              <a:ln>
                <a:noFill/>
              </a:ln>
              <a:solidFill>
                <a:srgbClr val="0563C1"/>
              </a:solidFill>
              <a:effectLst/>
              <a:uLnTx/>
              <a:uFillTx/>
              <a:latin typeface="Calibri"/>
              <a:ea typeface="Calibri"/>
              <a:cs typeface="Calibri"/>
              <a:sym typeface="Calibri"/>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endParaRPr kumimoji="0" lang="en-CA" sz="2400" b="1" i="0" u="sng" strike="noStrike" kern="0" cap="none" spc="0" normalizeH="0" baseline="0" noProof="0" dirty="0">
              <a:ln>
                <a:noFill/>
              </a:ln>
              <a:solidFill>
                <a:srgbClr val="0563C1"/>
              </a:solidFill>
              <a:effectLst/>
              <a:uLnTx/>
              <a:uFillTx/>
              <a:latin typeface="Calibri"/>
              <a:cs typeface="Calibri"/>
              <a:sym typeface="Calibri"/>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r>
              <a:rPr kumimoji="0" lang="en-CA" sz="20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Learn about where you are situated</a:t>
            </a:r>
            <a:r>
              <a:rPr kumimoji="0" lang="en-CA"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information for land acknowledgements and learn about the treaties and agreements signed across Canada. </a:t>
            </a:r>
            <a:endParaRPr kumimoji="0" lang="en-CA" sz="14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r>
              <a:rPr kumimoji="0" lang="en-CA" sz="24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hlinkClick r:id="rId5"/>
              </a:rPr>
              <a:t>Whose Land?</a:t>
            </a:r>
            <a:endParaRPr kumimoji="0" lang="en-CA" sz="24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a:p>
            <a:pPr marL="0" marR="0" lvl="0" indent="0" algn="l" defTabSz="914400" rtl="0" eaLnBrk="1" fontAlgn="auto" latinLnBrk="0" hangingPunct="1">
              <a:lnSpc>
                <a:spcPct val="150000"/>
              </a:lnSpc>
              <a:spcBef>
                <a:spcPts val="0"/>
              </a:spcBef>
              <a:spcAft>
                <a:spcPts val="0"/>
              </a:spcAft>
              <a:buClr>
                <a:srgbClr val="000000"/>
              </a:buClr>
              <a:buSzPct val="51775"/>
              <a:buFont typeface="Arial"/>
              <a:buNone/>
              <a:tabLst/>
              <a:defRPr/>
            </a:pPr>
            <a:endParaRPr kumimoji="0" sz="2400" b="1"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90000"/>
              </a:lnSpc>
              <a:spcBef>
                <a:spcPts val="0"/>
              </a:spcBef>
              <a:spcAft>
                <a:spcPts val="0"/>
              </a:spcAft>
              <a:buClr>
                <a:srgbClr val="000000"/>
              </a:buClr>
              <a:buSzPct val="65512"/>
              <a:buFont typeface="Arial"/>
              <a:buNone/>
              <a:tabLst/>
              <a:defRPr/>
            </a:pPr>
            <a:endParaRPr kumimoji="0" sz="3663" b="1"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90000"/>
              </a:lnSpc>
              <a:spcBef>
                <a:spcPts val="0"/>
              </a:spcBef>
              <a:spcAft>
                <a:spcPts val="0"/>
              </a:spcAft>
              <a:buClr>
                <a:srgbClr val="000000"/>
              </a:buClr>
              <a:buSzPct val="65512"/>
              <a:buFont typeface="Arial"/>
              <a:buNone/>
              <a:tabLst/>
              <a:defRPr/>
            </a:pPr>
            <a:endParaRPr kumimoji="0" sz="3663" b="1"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90000"/>
              </a:lnSpc>
              <a:spcBef>
                <a:spcPts val="0"/>
              </a:spcBef>
              <a:spcAft>
                <a:spcPts val="0"/>
              </a:spcAft>
              <a:buClr>
                <a:srgbClr val="000000"/>
              </a:buClr>
              <a:buSzPct val="65512"/>
              <a:buFont typeface="Arial"/>
              <a:buNone/>
              <a:tabLst/>
              <a:defRPr/>
            </a:pPr>
            <a:endParaRPr kumimoji="0" sz="3663" b="1"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90000"/>
              </a:lnSpc>
              <a:spcBef>
                <a:spcPts val="0"/>
              </a:spcBef>
              <a:spcAft>
                <a:spcPts val="0"/>
              </a:spcAft>
              <a:buClr>
                <a:srgbClr val="000000"/>
              </a:buClr>
              <a:buSzPct val="100000"/>
              <a:buFont typeface="Arial"/>
              <a:buNone/>
              <a:tabLst/>
              <a:defRPr/>
            </a:pPr>
            <a:endParaRPr kumimoji="0" sz="2400" b="1"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90000"/>
              </a:lnSpc>
              <a:spcBef>
                <a:spcPts val="0"/>
              </a:spcBef>
              <a:spcAft>
                <a:spcPts val="0"/>
              </a:spcAft>
              <a:buClr>
                <a:srgbClr val="000000"/>
              </a:buClr>
              <a:buSzPct val="100000"/>
              <a:buFont typeface="Arial"/>
              <a:buNone/>
              <a:tabLst/>
              <a:defRPr/>
            </a:pPr>
            <a:endParaRPr kumimoji="0" sz="2400" b="1"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90000"/>
              </a:lnSpc>
              <a:spcBef>
                <a:spcPts val="0"/>
              </a:spcBef>
              <a:spcAft>
                <a:spcPts val="0"/>
              </a:spcAft>
              <a:buClr>
                <a:srgbClr val="000000"/>
              </a:buClr>
              <a:buSzPct val="100000"/>
              <a:buFont typeface="Arial"/>
              <a:buNone/>
              <a:tabLst/>
              <a:defRPr/>
            </a:pPr>
            <a:endParaRPr kumimoji="0" sz="2400" b="1"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90000"/>
              </a:lnSpc>
              <a:spcBef>
                <a:spcPts val="0"/>
              </a:spcBef>
              <a:spcAft>
                <a:spcPts val="0"/>
              </a:spcAft>
              <a:buClr>
                <a:srgbClr val="000000"/>
              </a:buClr>
              <a:buSzPct val="100000"/>
              <a:buFont typeface="Arial"/>
              <a:buNone/>
              <a:tabLst/>
              <a:defRPr/>
            </a:pPr>
            <a:endParaRPr kumimoji="0" sz="2400" b="1"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90000"/>
              </a:lnSpc>
              <a:spcBef>
                <a:spcPts val="0"/>
              </a:spcBef>
              <a:spcAft>
                <a:spcPts val="0"/>
              </a:spcAft>
              <a:buClr>
                <a:srgbClr val="000000"/>
              </a:buClr>
              <a:buSzPct val="100000"/>
              <a:buFont typeface="Arial"/>
              <a:buNone/>
              <a:tabLst/>
              <a:defRPr/>
            </a:pPr>
            <a:endParaRPr kumimoji="0" sz="24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41E7D-DD98-A040-A2B7-7975B7936D1F}"/>
              </a:ext>
            </a:extLst>
          </p:cNvPr>
          <p:cNvSpPr>
            <a:spLocks noGrp="1"/>
          </p:cNvSpPr>
          <p:nvPr>
            <p:ph type="title"/>
          </p:nvPr>
        </p:nvSpPr>
        <p:spPr/>
        <p:txBody>
          <a:bodyPr/>
          <a:lstStyle/>
          <a:p>
            <a:br>
              <a:rPr lang="en-US" sz="4000" dirty="0">
                <a:solidFill>
                  <a:schemeClr val="tx1"/>
                </a:solidFill>
              </a:rPr>
            </a:br>
            <a:r>
              <a:rPr lang="en-US" sz="3800" dirty="0">
                <a:solidFill>
                  <a:schemeClr val="tx1"/>
                </a:solidFill>
              </a:rPr>
              <a:t>Newcomers and the Transition Child Benefit</a:t>
            </a:r>
            <a:br>
              <a:rPr lang="en-US" dirty="0">
                <a:solidFill>
                  <a:schemeClr val="tx1"/>
                </a:solidFill>
              </a:rPr>
            </a:br>
            <a:r>
              <a:rPr lang="en-US" sz="1400" dirty="0">
                <a:solidFill>
                  <a:schemeClr val="accent6"/>
                </a:solidFill>
              </a:rPr>
              <a:t>March 22, 2022 </a:t>
            </a:r>
          </a:p>
        </p:txBody>
      </p:sp>
    </p:spTree>
    <p:extLst>
      <p:ext uri="{BB962C8B-B14F-4D97-AF65-F5344CB8AC3E}">
        <p14:creationId xmlns:p14="http://schemas.microsoft.com/office/powerpoint/2010/main" val="2904380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A74DEB-308C-47FA-99DC-336F2919C8EC}"/>
              </a:ext>
            </a:extLst>
          </p:cNvPr>
          <p:cNvSpPr>
            <a:spLocks noGrp="1"/>
          </p:cNvSpPr>
          <p:nvPr>
            <p:ph idx="1"/>
          </p:nvPr>
        </p:nvSpPr>
        <p:spPr/>
        <p:txBody>
          <a:bodyPr/>
          <a:lstStyle/>
          <a:p>
            <a:pPr marL="109537" indent="0">
              <a:buNone/>
            </a:pPr>
            <a:endParaRPr lang="en-US" dirty="0">
              <a:solidFill>
                <a:srgbClr val="2E2E2E"/>
              </a:solidFill>
              <a:latin typeface="NexusSerif"/>
            </a:endParaRPr>
          </a:p>
          <a:p>
            <a:pPr>
              <a:spcBef>
                <a:spcPts val="0"/>
              </a:spcBef>
              <a:spcAft>
                <a:spcPts val="0"/>
              </a:spcAft>
            </a:pPr>
            <a:endParaRPr lang="en-US" dirty="0">
              <a:solidFill>
                <a:srgbClr val="2E2E2E"/>
              </a:solidFill>
            </a:endParaRPr>
          </a:p>
          <a:p>
            <a:pPr>
              <a:spcBef>
                <a:spcPts val="0"/>
              </a:spcBef>
              <a:spcAft>
                <a:spcPts val="0"/>
              </a:spcAft>
            </a:pPr>
            <a:endParaRPr lang="en-US" dirty="0">
              <a:solidFill>
                <a:srgbClr val="2E2E2E"/>
              </a:solidFill>
            </a:endParaRPr>
          </a:p>
          <a:p>
            <a:pPr>
              <a:spcBef>
                <a:spcPts val="0"/>
              </a:spcBef>
              <a:spcAft>
                <a:spcPts val="0"/>
              </a:spcAft>
            </a:pPr>
            <a:r>
              <a:rPr lang="en-US" dirty="0">
                <a:solidFill>
                  <a:srgbClr val="2E2E2E"/>
                </a:solidFill>
              </a:rPr>
              <a:t>In 2019, the provincial government (Doug Ford) threatened to axe the Transition Child Benefit (TCB)</a:t>
            </a:r>
          </a:p>
          <a:p>
            <a:pPr marL="109537" indent="0">
              <a:spcBef>
                <a:spcPts val="0"/>
              </a:spcBef>
              <a:spcAft>
                <a:spcPts val="0"/>
              </a:spcAft>
              <a:buNone/>
            </a:pPr>
            <a:endParaRPr lang="en-US" dirty="0">
              <a:solidFill>
                <a:srgbClr val="2E2E2E"/>
              </a:solidFill>
            </a:endParaRPr>
          </a:p>
          <a:p>
            <a:pPr lvl="1" algn="ctr">
              <a:spcBef>
                <a:spcPts val="0"/>
              </a:spcBef>
              <a:spcAft>
                <a:spcPts val="0"/>
              </a:spcAft>
            </a:pPr>
            <a:r>
              <a:rPr lang="en-US" dirty="0">
                <a:hlinkClick r:id="rId2"/>
              </a:rPr>
              <a:t>Ford government rolls back planned cuts to child benefit, other social assistance | CBC News</a:t>
            </a:r>
            <a:endParaRPr lang="en-US" dirty="0">
              <a:solidFill>
                <a:srgbClr val="2E2E2E"/>
              </a:solidFill>
            </a:endParaRPr>
          </a:p>
          <a:p>
            <a:pPr marL="109537" indent="0" algn="ctr">
              <a:buNone/>
            </a:pPr>
            <a:endParaRPr lang="en-US" dirty="0">
              <a:solidFill>
                <a:srgbClr val="2E2E2E"/>
              </a:solidFill>
            </a:endParaRPr>
          </a:p>
          <a:p>
            <a:pPr marL="109537" indent="0" algn="ctr">
              <a:buNone/>
            </a:pPr>
            <a:endParaRPr lang="en-US" b="0" i="0" dirty="0">
              <a:solidFill>
                <a:srgbClr val="2E2E2E"/>
              </a:solidFill>
              <a:effectLst/>
            </a:endParaRPr>
          </a:p>
          <a:p>
            <a:pPr marL="109537" indent="0">
              <a:buNone/>
            </a:pPr>
            <a:endParaRPr lang="en-US" b="0" i="0" dirty="0">
              <a:solidFill>
                <a:srgbClr val="2E2E2E"/>
              </a:solidFill>
              <a:effectLst/>
              <a:latin typeface="NexusSerif"/>
            </a:endParaRPr>
          </a:p>
          <a:p>
            <a:pPr marL="411162" lvl="1" indent="0">
              <a:buNone/>
            </a:pPr>
            <a:endParaRPr lang="en-US" b="0" i="0" dirty="0">
              <a:solidFill>
                <a:srgbClr val="2E2E2E"/>
              </a:solidFill>
              <a:effectLst/>
              <a:latin typeface="NexusSerif"/>
            </a:endParaRPr>
          </a:p>
          <a:p>
            <a:pPr marL="411162" lvl="1" indent="0">
              <a:buNone/>
            </a:pPr>
            <a:endParaRPr lang="en-US" b="0" i="0" dirty="0">
              <a:solidFill>
                <a:srgbClr val="2E2E2E"/>
              </a:solidFill>
              <a:effectLst/>
              <a:latin typeface="NexusSerif"/>
            </a:endParaRPr>
          </a:p>
          <a:p>
            <a:pPr marL="109537" indent="0">
              <a:buNone/>
            </a:pPr>
            <a:endParaRPr lang="en-US" b="0" i="0" dirty="0">
              <a:solidFill>
                <a:srgbClr val="2E2E2E"/>
              </a:solidFill>
              <a:effectLst/>
              <a:latin typeface="NexusSerif"/>
            </a:endParaRPr>
          </a:p>
          <a:p>
            <a:pPr marL="109537" indent="0">
              <a:buNone/>
            </a:pPr>
            <a:endParaRPr lang="en-CA" dirty="0"/>
          </a:p>
        </p:txBody>
      </p:sp>
      <p:sp>
        <p:nvSpPr>
          <p:cNvPr id="3" name="Title 2">
            <a:extLst>
              <a:ext uri="{FF2B5EF4-FFF2-40B4-BE49-F238E27FC236}">
                <a16:creationId xmlns:a16="http://schemas.microsoft.com/office/drawing/2014/main" id="{01D41D49-09C2-4C3D-9A15-A1EE4EF33664}"/>
              </a:ext>
            </a:extLst>
          </p:cNvPr>
          <p:cNvSpPr>
            <a:spLocks noGrp="1"/>
          </p:cNvSpPr>
          <p:nvPr>
            <p:ph type="title"/>
          </p:nvPr>
        </p:nvSpPr>
        <p:spPr/>
        <p:txBody>
          <a:bodyPr/>
          <a:lstStyle/>
          <a:p>
            <a:r>
              <a:rPr lang="en-CA" dirty="0"/>
              <a:t>Transition Child Benefit (TCB)</a:t>
            </a:r>
          </a:p>
        </p:txBody>
      </p:sp>
    </p:spTree>
    <p:extLst>
      <p:ext uri="{BB962C8B-B14F-4D97-AF65-F5344CB8AC3E}">
        <p14:creationId xmlns:p14="http://schemas.microsoft.com/office/powerpoint/2010/main" val="2753354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D609C9-A7FD-4DA6-A742-634C71C48179}"/>
              </a:ext>
            </a:extLst>
          </p:cNvPr>
          <p:cNvSpPr>
            <a:spLocks noGrp="1"/>
          </p:cNvSpPr>
          <p:nvPr>
            <p:ph idx="1"/>
          </p:nvPr>
        </p:nvSpPr>
        <p:spPr>
          <a:xfrm>
            <a:off x="179512" y="1268760"/>
            <a:ext cx="8712968" cy="4752528"/>
          </a:xfrm>
        </p:spPr>
        <p:txBody>
          <a:bodyPr/>
          <a:lstStyle/>
          <a:p>
            <a:pPr marL="0" indent="0">
              <a:buNone/>
            </a:pPr>
            <a:endParaRPr lang="en-CA" sz="2000" dirty="0">
              <a:solidFill>
                <a:srgbClr val="000000"/>
              </a:solidFill>
              <a:effectLst/>
              <a:ea typeface="Times New Roman" panose="02020603050405020304" pitchFamily="18" charset="0"/>
            </a:endParaRPr>
          </a:p>
          <a:p>
            <a:pPr marL="0" indent="0">
              <a:buNone/>
            </a:pPr>
            <a:r>
              <a:rPr lang="en-CA" sz="2000" dirty="0">
                <a:solidFill>
                  <a:srgbClr val="000000"/>
                </a:solidFill>
                <a:effectLst/>
                <a:ea typeface="Times New Roman" panose="02020603050405020304" pitchFamily="18" charset="0"/>
              </a:rPr>
              <a:t>You can get TCB if you meet these criteria:</a:t>
            </a:r>
          </a:p>
          <a:p>
            <a:pPr marL="0" indent="0">
              <a:spcBef>
                <a:spcPts val="0"/>
              </a:spcBef>
              <a:spcAft>
                <a:spcPts val="0"/>
              </a:spcAft>
              <a:buNone/>
            </a:pPr>
            <a:endParaRPr lang="en-CA" sz="2000" dirty="0">
              <a:solidFill>
                <a:srgbClr val="000000"/>
              </a:solidFill>
              <a:effectLst/>
              <a:ea typeface="Times New Roman" panose="02020603050405020304" pitchFamily="18" charset="0"/>
            </a:endParaRPr>
          </a:p>
          <a:p>
            <a:pPr marL="285750" indent="-285750"/>
            <a:r>
              <a:rPr lang="en-CA" sz="2000" dirty="0">
                <a:solidFill>
                  <a:srgbClr val="000000"/>
                </a:solidFill>
                <a:effectLst/>
                <a:ea typeface="Times New Roman" panose="02020603050405020304" pitchFamily="18" charset="0"/>
              </a:rPr>
              <a:t>You are eligible for OW or ODSP </a:t>
            </a:r>
            <a:endParaRPr lang="en-CA" sz="2000" dirty="0">
              <a:ea typeface="Times New Roman" panose="02020603050405020304" pitchFamily="18" charset="0"/>
            </a:endParaRPr>
          </a:p>
          <a:p>
            <a:pPr marL="285750" indent="-285750"/>
            <a:r>
              <a:rPr lang="en-CA" sz="2000" dirty="0">
                <a:solidFill>
                  <a:srgbClr val="000000"/>
                </a:solidFill>
                <a:effectLst/>
                <a:ea typeface="Times New Roman" panose="02020603050405020304" pitchFamily="18" charset="0"/>
              </a:rPr>
              <a:t>Your child is under 18 years of age and living with you</a:t>
            </a:r>
          </a:p>
          <a:p>
            <a:pPr marL="285750" indent="-285750"/>
            <a:r>
              <a:rPr lang="en-CA" sz="2000" dirty="0">
                <a:solidFill>
                  <a:srgbClr val="000000"/>
                </a:solidFill>
                <a:ea typeface="Times New Roman" panose="02020603050405020304" pitchFamily="18" charset="0"/>
              </a:rPr>
              <a:t>You have full custody or shared custody of a child if you and the child’s other parent are separated or divorced </a:t>
            </a:r>
            <a:r>
              <a:rPr lang="en-CA" sz="2000" dirty="0">
                <a:solidFill>
                  <a:srgbClr val="000000"/>
                </a:solidFill>
                <a:effectLst/>
                <a:ea typeface="Times New Roman" panose="02020603050405020304" pitchFamily="18" charset="0"/>
              </a:rPr>
              <a:t> </a:t>
            </a:r>
            <a:endParaRPr lang="en-CA" sz="2000" dirty="0">
              <a:ea typeface="Times New Roman" panose="02020603050405020304" pitchFamily="18" charset="0"/>
            </a:endParaRPr>
          </a:p>
          <a:p>
            <a:pPr marL="285750" indent="-285750"/>
            <a:r>
              <a:rPr lang="en-CA" sz="2000" dirty="0">
                <a:solidFill>
                  <a:srgbClr val="000000"/>
                </a:solidFill>
                <a:effectLst/>
                <a:ea typeface="Times New Roman" panose="02020603050405020304" pitchFamily="18" charset="0"/>
              </a:rPr>
              <a:t>You do not get the Ontario Child Benefit or the Canada Child Benefit </a:t>
            </a:r>
            <a:r>
              <a:rPr lang="en-CA" sz="2000" b="1" u="sng" dirty="0">
                <a:solidFill>
                  <a:srgbClr val="000000"/>
                </a:solidFill>
                <a:effectLst/>
                <a:ea typeface="Times New Roman" panose="02020603050405020304" pitchFamily="18" charset="0"/>
              </a:rPr>
              <a:t>OR</a:t>
            </a:r>
            <a:endParaRPr lang="en-CA" sz="2000" dirty="0">
              <a:effectLst/>
              <a:ea typeface="Times New Roman" panose="02020603050405020304" pitchFamily="18" charset="0"/>
            </a:endParaRPr>
          </a:p>
          <a:p>
            <a:pPr marL="342900" indent="-342900"/>
            <a:r>
              <a:rPr lang="en-CA" sz="2000" dirty="0">
                <a:solidFill>
                  <a:srgbClr val="000000"/>
                </a:solidFill>
                <a:effectLst/>
                <a:ea typeface="Times New Roman" panose="02020603050405020304" pitchFamily="18" charset="0"/>
              </a:rPr>
              <a:t>You get a certain amount of Ontario Child Benefit and/or Canada Child Benefit that might entitle you to a TCB top-up (rare situation) </a:t>
            </a:r>
          </a:p>
          <a:p>
            <a:pPr marL="292100" lvl="1" indent="0">
              <a:buNone/>
            </a:pPr>
            <a:endParaRPr lang="en-CA" sz="2000" b="1" dirty="0">
              <a:solidFill>
                <a:srgbClr val="000000"/>
              </a:solidFill>
              <a:ea typeface="Times New Roman" panose="02020603050405020304" pitchFamily="18" charset="0"/>
            </a:endParaRPr>
          </a:p>
          <a:p>
            <a:pPr marL="635000" lvl="1" indent="-342900">
              <a:buFont typeface="Symbol" panose="05050102010706020507" pitchFamily="18" charset="2"/>
              <a:buChar char=""/>
            </a:pPr>
            <a:endParaRPr lang="en-CA" sz="2000" dirty="0">
              <a:effectLst/>
              <a:ea typeface="Times New Roman" panose="02020603050405020304" pitchFamily="18" charset="0"/>
            </a:endParaRPr>
          </a:p>
          <a:p>
            <a:pPr marL="109537" indent="0">
              <a:buNone/>
            </a:pPr>
            <a:endParaRPr lang="en-CA" dirty="0"/>
          </a:p>
        </p:txBody>
      </p:sp>
      <p:sp>
        <p:nvSpPr>
          <p:cNvPr id="3" name="Title 2">
            <a:extLst>
              <a:ext uri="{FF2B5EF4-FFF2-40B4-BE49-F238E27FC236}">
                <a16:creationId xmlns:a16="http://schemas.microsoft.com/office/drawing/2014/main" id="{71FF711A-C387-462B-850A-6A94F03B2B7A}"/>
              </a:ext>
            </a:extLst>
          </p:cNvPr>
          <p:cNvSpPr>
            <a:spLocks noGrp="1"/>
          </p:cNvSpPr>
          <p:nvPr>
            <p:ph type="title"/>
          </p:nvPr>
        </p:nvSpPr>
        <p:spPr/>
        <p:txBody>
          <a:bodyPr/>
          <a:lstStyle/>
          <a:p>
            <a:r>
              <a:rPr lang="en-CA" dirty="0"/>
              <a:t>Eligibility criteria for TCB</a:t>
            </a:r>
          </a:p>
        </p:txBody>
      </p:sp>
    </p:spTree>
    <p:extLst>
      <p:ext uri="{BB962C8B-B14F-4D97-AF65-F5344CB8AC3E}">
        <p14:creationId xmlns:p14="http://schemas.microsoft.com/office/powerpoint/2010/main" val="2344785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BCC27C-DA82-469B-921F-F00F26F9AEE6}"/>
              </a:ext>
            </a:extLst>
          </p:cNvPr>
          <p:cNvSpPr>
            <a:spLocks noGrp="1"/>
          </p:cNvSpPr>
          <p:nvPr>
            <p:ph idx="1"/>
          </p:nvPr>
        </p:nvSpPr>
        <p:spPr/>
        <p:txBody>
          <a:bodyPr/>
          <a:lstStyle/>
          <a:p>
            <a:pPr marL="0" marR="190500" lvl="0" indent="0" fontAlgn="base">
              <a:lnSpc>
                <a:spcPts val="1465"/>
              </a:lnSpc>
              <a:spcAft>
                <a:spcPts val="800"/>
              </a:spcAft>
              <a:buNone/>
              <a:tabLst>
                <a:tab pos="457200" algn="l"/>
              </a:tabLst>
            </a:pPr>
            <a:endParaRPr lang="en-CA" sz="1800" kern="1200" dirty="0">
              <a:effectLst/>
              <a:latin typeface="Arial" panose="020B0604020202020204" pitchFamily="34" charset="0"/>
              <a:ea typeface="Calibri" panose="020F0502020204030204" pitchFamily="34" charset="0"/>
              <a:cs typeface="Times New Roman" panose="02020603050405020304" pitchFamily="18" charset="0"/>
            </a:endParaRPr>
          </a:p>
          <a:p>
            <a:pPr marL="0" marR="190500" lvl="0" indent="0" fontAlgn="base">
              <a:lnSpc>
                <a:spcPts val="1465"/>
              </a:lnSpc>
              <a:spcAft>
                <a:spcPts val="800"/>
              </a:spcAft>
              <a:buNone/>
              <a:tabLst>
                <a:tab pos="457200" algn="l"/>
              </a:tabLst>
            </a:pPr>
            <a:endParaRPr lang="en-CA" sz="1800" dirty="0">
              <a:ea typeface="Calibri" panose="020F0502020204030204" pitchFamily="34" charset="0"/>
              <a:cs typeface="Times New Roman" panose="02020603050405020304" pitchFamily="18" charset="0"/>
            </a:endParaRPr>
          </a:p>
          <a:p>
            <a:pPr marL="0" marR="190500" lvl="0" indent="0" fontAlgn="base">
              <a:spcBef>
                <a:spcPts val="0"/>
              </a:spcBef>
              <a:spcAft>
                <a:spcPts val="0"/>
              </a:spcAft>
              <a:buNone/>
              <a:tabLst>
                <a:tab pos="457200" algn="l"/>
              </a:tabLst>
            </a:pPr>
            <a:endParaRPr lang="en-CA" sz="1800" kern="1200" dirty="0">
              <a:effectLst/>
              <a:latin typeface="Arial" panose="020B0604020202020204" pitchFamily="34" charset="0"/>
              <a:ea typeface="Calibri" panose="020F0502020204030204" pitchFamily="34" charset="0"/>
              <a:cs typeface="Times New Roman" panose="02020603050405020304" pitchFamily="18" charset="0"/>
            </a:endParaRPr>
          </a:p>
          <a:p>
            <a:pPr marL="0" marR="190500" lvl="0" indent="0" fontAlgn="base">
              <a:lnSpc>
                <a:spcPts val="1465"/>
              </a:lnSpc>
              <a:spcAft>
                <a:spcPts val="800"/>
              </a:spcAft>
              <a:buNone/>
              <a:tabLst>
                <a:tab pos="457200" algn="l"/>
              </a:tabLst>
            </a:pPr>
            <a:r>
              <a:rPr lang="en-CA" sz="2000" kern="1200" dirty="0">
                <a:effectLst/>
                <a:ea typeface="Calibri" panose="020F0502020204030204" pitchFamily="34" charset="0"/>
              </a:rPr>
              <a:t>You are </a:t>
            </a:r>
            <a:r>
              <a:rPr lang="en-CA" sz="2000" b="1" u="sng" kern="1200" dirty="0">
                <a:effectLst/>
                <a:ea typeface="Calibri" panose="020F0502020204030204" pitchFamily="34" charset="0"/>
              </a:rPr>
              <a:t>not</a:t>
            </a:r>
            <a:r>
              <a:rPr lang="en-CA" sz="2000" kern="1200" dirty="0">
                <a:effectLst/>
                <a:ea typeface="Calibri" panose="020F0502020204030204" pitchFamily="34" charset="0"/>
              </a:rPr>
              <a:t> eligible for the TCB if you are:</a:t>
            </a:r>
          </a:p>
          <a:p>
            <a:pPr marL="0" marR="190500" lvl="0" indent="0" fontAlgn="base">
              <a:lnSpc>
                <a:spcPts val="1465"/>
              </a:lnSpc>
              <a:spcAft>
                <a:spcPts val="800"/>
              </a:spcAft>
              <a:buNone/>
              <a:tabLst>
                <a:tab pos="457200" algn="l"/>
              </a:tabLst>
            </a:pPr>
            <a:endParaRPr lang="en-CA" sz="2000" kern="1200" dirty="0">
              <a:effectLst/>
              <a:ea typeface="Calibri" panose="020F0502020204030204" pitchFamily="34" charset="0"/>
            </a:endParaRPr>
          </a:p>
          <a:p>
            <a:pPr marL="285750" marR="190500" indent="-285750">
              <a:lnSpc>
                <a:spcPts val="1465"/>
              </a:lnSpc>
              <a:spcAft>
                <a:spcPts val="800"/>
              </a:spcAft>
              <a:tabLst>
                <a:tab pos="457200" algn="l"/>
              </a:tabLst>
            </a:pPr>
            <a:r>
              <a:rPr lang="en-CA" sz="2000" dirty="0">
                <a:ea typeface="Calibri" panose="020F0502020204030204" pitchFamily="34" charset="0"/>
              </a:rPr>
              <a:t>G</a:t>
            </a:r>
            <a:r>
              <a:rPr lang="en-CA" sz="2000" kern="1200" dirty="0">
                <a:effectLst/>
                <a:ea typeface="Calibri" panose="020F0502020204030204" pitchFamily="34" charset="0"/>
              </a:rPr>
              <a:t>etting Extended Health Benefits or Transitional Health Benefits</a:t>
            </a:r>
            <a:endParaRPr lang="en-CA" sz="2000" dirty="0">
              <a:effectLst/>
              <a:ea typeface="Calibri" panose="020F0502020204030204" pitchFamily="34" charset="0"/>
            </a:endParaRPr>
          </a:p>
          <a:p>
            <a:pPr marL="342900" lvl="0" indent="-342900" fontAlgn="base">
              <a:buFont typeface="Wingdings" panose="05000000000000000000" pitchFamily="2" charset="2"/>
              <a:buChar char=""/>
              <a:tabLst>
                <a:tab pos="457200" algn="l"/>
              </a:tabLst>
            </a:pPr>
            <a:r>
              <a:rPr lang="en-CA" sz="2000" kern="1200" dirty="0">
                <a:effectLst/>
                <a:ea typeface="Times New Roman" panose="02020603050405020304" pitchFamily="18" charset="0"/>
              </a:rPr>
              <a:t>Living in an emergency hostel or at an interval or transition home for victims of family violence (case-by-case and shelter-to-shelter basis)</a:t>
            </a:r>
            <a:endParaRPr lang="en-CA" sz="2000" kern="1200" dirty="0">
              <a:ea typeface="Times New Roman" panose="02020603050405020304" pitchFamily="18" charset="0"/>
            </a:endParaRPr>
          </a:p>
          <a:p>
            <a:pPr marL="342900" lvl="0" indent="-342900" fontAlgn="base">
              <a:buFont typeface="Wingdings" panose="05000000000000000000" pitchFamily="2" charset="2"/>
              <a:buChar char=""/>
              <a:tabLst>
                <a:tab pos="457200" algn="l"/>
              </a:tabLst>
            </a:pPr>
            <a:r>
              <a:rPr lang="en-CA" sz="2000" dirty="0">
                <a:effectLst/>
                <a:ea typeface="Calibri" panose="020F0502020204030204" pitchFamily="34" charset="0"/>
              </a:rPr>
              <a:t>Getting the full amount of Ontario Child Benefit and the full amount of Canada Child Benefit  </a:t>
            </a:r>
            <a:endParaRPr lang="en-CA" sz="2000" dirty="0">
              <a:ea typeface="Calibri" panose="020F0502020204030204" pitchFamily="34" charset="0"/>
            </a:endParaRPr>
          </a:p>
          <a:p>
            <a:pPr marL="342900" lvl="0" indent="-342900" fontAlgn="base">
              <a:buFont typeface="Wingdings" panose="05000000000000000000" pitchFamily="2" charset="2"/>
              <a:buChar char=""/>
              <a:tabLst>
                <a:tab pos="457200" algn="l"/>
              </a:tabLst>
            </a:pPr>
            <a:r>
              <a:rPr lang="en-CA" sz="2000" dirty="0">
                <a:solidFill>
                  <a:srgbClr val="000000"/>
                </a:solidFill>
                <a:effectLst/>
                <a:ea typeface="Times New Roman" panose="02020603050405020304" pitchFamily="18" charset="0"/>
              </a:rPr>
              <a:t>Getting Temporary Care Assistance </a:t>
            </a:r>
          </a:p>
          <a:p>
            <a:pPr marL="109537" indent="0">
              <a:buNone/>
            </a:pPr>
            <a:endParaRPr lang="en-CA" dirty="0"/>
          </a:p>
        </p:txBody>
      </p:sp>
      <p:sp>
        <p:nvSpPr>
          <p:cNvPr id="3" name="Title 2">
            <a:extLst>
              <a:ext uri="{FF2B5EF4-FFF2-40B4-BE49-F238E27FC236}">
                <a16:creationId xmlns:a16="http://schemas.microsoft.com/office/drawing/2014/main" id="{87F7D893-3E50-4146-9FB0-5B4C047733A1}"/>
              </a:ext>
            </a:extLst>
          </p:cNvPr>
          <p:cNvSpPr>
            <a:spLocks noGrp="1"/>
          </p:cNvSpPr>
          <p:nvPr>
            <p:ph type="title"/>
          </p:nvPr>
        </p:nvSpPr>
        <p:spPr/>
        <p:txBody>
          <a:bodyPr/>
          <a:lstStyle/>
          <a:p>
            <a:r>
              <a:rPr lang="en-CA" dirty="0"/>
              <a:t>Eligibility criteria for TCB</a:t>
            </a:r>
          </a:p>
        </p:txBody>
      </p:sp>
    </p:spTree>
    <p:extLst>
      <p:ext uri="{BB962C8B-B14F-4D97-AF65-F5344CB8AC3E}">
        <p14:creationId xmlns:p14="http://schemas.microsoft.com/office/powerpoint/2010/main" val="237230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198002-782E-401A-8796-D523509B83B7}"/>
              </a:ext>
            </a:extLst>
          </p:cNvPr>
          <p:cNvSpPr>
            <a:spLocks noGrp="1"/>
          </p:cNvSpPr>
          <p:nvPr>
            <p:ph idx="1"/>
          </p:nvPr>
        </p:nvSpPr>
        <p:spPr/>
        <p:txBody>
          <a:bodyPr/>
          <a:lstStyle/>
          <a:p>
            <a:pPr algn="l"/>
            <a:endParaRPr lang="en-US" b="0" i="0" dirty="0">
              <a:solidFill>
                <a:srgbClr val="333333"/>
              </a:solidFill>
              <a:effectLst/>
              <a:latin typeface="Noto Sans" panose="020B0502040504020204" pitchFamily="34" charset="0"/>
            </a:endParaRPr>
          </a:p>
          <a:p>
            <a:pPr marL="109537" indent="0" algn="l">
              <a:spcBef>
                <a:spcPts val="0"/>
              </a:spcBef>
              <a:spcAft>
                <a:spcPts val="0"/>
              </a:spcAft>
              <a:buNone/>
            </a:pPr>
            <a:endParaRPr lang="en-US" dirty="0">
              <a:solidFill>
                <a:srgbClr val="333333"/>
              </a:solidFill>
              <a:latin typeface="Noto Sans" panose="020B0502040504020204" pitchFamily="34" charset="0"/>
            </a:endParaRPr>
          </a:p>
          <a:p>
            <a:pPr algn="ctr"/>
            <a:endParaRPr lang="en-CA" b="0" i="0" dirty="0">
              <a:solidFill>
                <a:srgbClr val="333333"/>
              </a:solidFill>
              <a:effectLst/>
            </a:endParaRPr>
          </a:p>
          <a:p>
            <a:pPr algn="ctr"/>
            <a:r>
              <a:rPr lang="en-CA" b="0" i="0" dirty="0">
                <a:solidFill>
                  <a:srgbClr val="333333"/>
                </a:solidFill>
                <a:effectLst/>
              </a:rPr>
              <a:t>Refugee claimants are the main recipients of TCB</a:t>
            </a:r>
          </a:p>
          <a:p>
            <a:pPr algn="ctr"/>
            <a:endParaRPr lang="en-CA" dirty="0">
              <a:solidFill>
                <a:srgbClr val="333333"/>
              </a:solidFill>
            </a:endParaRPr>
          </a:p>
          <a:p>
            <a:pPr algn="ctr"/>
            <a:r>
              <a:rPr lang="en-CA" dirty="0">
                <a:solidFill>
                  <a:srgbClr val="333333"/>
                </a:solidFill>
              </a:rPr>
              <a:t>WHY?</a:t>
            </a:r>
            <a:endParaRPr lang="en-CA" dirty="0"/>
          </a:p>
          <a:p>
            <a:pPr algn="l"/>
            <a:endParaRPr lang="en-US" b="0" i="0" dirty="0">
              <a:solidFill>
                <a:srgbClr val="333333"/>
              </a:solidFill>
              <a:effectLst/>
            </a:endParaRPr>
          </a:p>
          <a:p>
            <a:endParaRPr lang="en-CA" dirty="0"/>
          </a:p>
        </p:txBody>
      </p:sp>
      <p:sp>
        <p:nvSpPr>
          <p:cNvPr id="3" name="Title 2">
            <a:extLst>
              <a:ext uri="{FF2B5EF4-FFF2-40B4-BE49-F238E27FC236}">
                <a16:creationId xmlns:a16="http://schemas.microsoft.com/office/drawing/2014/main" id="{B2E58539-C56F-4B9F-B223-AAEAC420BEBA}"/>
              </a:ext>
            </a:extLst>
          </p:cNvPr>
          <p:cNvSpPr>
            <a:spLocks noGrp="1"/>
          </p:cNvSpPr>
          <p:nvPr>
            <p:ph type="title"/>
          </p:nvPr>
        </p:nvSpPr>
        <p:spPr/>
        <p:txBody>
          <a:bodyPr/>
          <a:lstStyle/>
          <a:p>
            <a:r>
              <a:rPr lang="en-CA" dirty="0"/>
              <a:t>Eligibility for the TCB</a:t>
            </a:r>
          </a:p>
        </p:txBody>
      </p:sp>
    </p:spTree>
    <p:extLst>
      <p:ext uri="{BB962C8B-B14F-4D97-AF65-F5344CB8AC3E}">
        <p14:creationId xmlns:p14="http://schemas.microsoft.com/office/powerpoint/2010/main" val="25437948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PowerPoint-Templat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Presentation1" id="{890C4B21-BE85-E944-B78F-05F9830D0586}" vid="{13B7D7D5-07DA-2841-9404-EA515E12DC85}"/>
    </a:ext>
  </a:extLst>
</a:theme>
</file>

<file path=ppt/theme/theme2.xml><?xml version="1.0" encoding="utf-8"?>
<a:theme xmlns:a="http://schemas.openxmlformats.org/drawingml/2006/main" name="2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CO-PowerPoint-Template</Template>
  <TotalTime>8701</TotalTime>
  <Words>1901</Words>
  <Application>Microsoft Office PowerPoint</Application>
  <PresentationFormat>On-screen Show (4:3)</PresentationFormat>
  <Paragraphs>227</Paragraphs>
  <Slides>18</Slides>
  <Notes>6</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18</vt:i4>
      </vt:variant>
    </vt:vector>
  </HeadingPairs>
  <TitlesOfParts>
    <vt:vector size="31" baseType="lpstr">
      <vt:lpstr>Arial</vt:lpstr>
      <vt:lpstr>Calibri</vt:lpstr>
      <vt:lpstr>Georgia</vt:lpstr>
      <vt:lpstr>Lato</vt:lpstr>
      <vt:lpstr>NexusSerif</vt:lpstr>
      <vt:lpstr>Noto Sans</vt:lpstr>
      <vt:lpstr>Symbol</vt:lpstr>
      <vt:lpstr>Trebuchet MS</vt:lpstr>
      <vt:lpstr>Wingdings</vt:lpstr>
      <vt:lpstr>Wingdings 2</vt:lpstr>
      <vt:lpstr>CO-PowerPoint-Template</vt:lpstr>
      <vt:lpstr>2_Office Theme</vt:lpstr>
      <vt:lpstr>1_Office Theme</vt:lpstr>
      <vt:lpstr>Newcomers + Transition  Child Benefits  Presentation and Q+A</vt:lpstr>
      <vt:lpstr>What you can expect today</vt:lpstr>
      <vt:lpstr>Land Acknowledgement</vt:lpstr>
      <vt:lpstr>PowerPoint Presentation</vt:lpstr>
      <vt:lpstr> Newcomers and the Transition Child Benefit March 22, 2022 </vt:lpstr>
      <vt:lpstr>Transition Child Benefit (TCB)</vt:lpstr>
      <vt:lpstr>Eligibility criteria for TCB</vt:lpstr>
      <vt:lpstr>Eligibility criteria for TCB</vt:lpstr>
      <vt:lpstr>Eligibility for the TCB</vt:lpstr>
      <vt:lpstr>Do I have to apply for TCB if I am eligible for it? </vt:lpstr>
      <vt:lpstr>How much TCB will I receive? </vt:lpstr>
      <vt:lpstr>How much do I get if I have shared custody?</vt:lpstr>
      <vt:lpstr>Scenario </vt:lpstr>
      <vt:lpstr>Recovering TCB payments </vt:lpstr>
      <vt:lpstr>Can I appeal a decision about my TCB?</vt:lpstr>
      <vt:lpstr>Tips for caseworkers </vt:lpstr>
      <vt:lpstr>Resources and supports:</vt:lpstr>
      <vt:lpstr>Thank you for joining us!  Subscribe – cleoconnect.ca/subscribe/  Steps to Justice – stepstojustice.ca/covid-19      Contact me! Karen Dick at CLEO karen.dick@cleo.on.ca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dc:creator>
  <cp:lastModifiedBy>Urooj Ameeruddin</cp:lastModifiedBy>
  <cp:revision>86</cp:revision>
  <cp:lastPrinted>2017-09-14T13:53:30Z</cp:lastPrinted>
  <dcterms:created xsi:type="dcterms:W3CDTF">2018-11-06T15:11:15Z</dcterms:created>
  <dcterms:modified xsi:type="dcterms:W3CDTF">2022-03-22T19:19:58Z</dcterms:modified>
</cp:coreProperties>
</file>