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3" r:id="rId3"/>
  </p:sldMasterIdLst>
  <p:notesMasterIdLst>
    <p:notesMasterId r:id="rId36"/>
  </p:notesMasterIdLst>
  <p:sldIdLst>
    <p:sldId id="283" r:id="rId4"/>
    <p:sldId id="284" r:id="rId5"/>
    <p:sldId id="285" r:id="rId6"/>
    <p:sldId id="257" r:id="rId7"/>
    <p:sldId id="258" r:id="rId8"/>
    <p:sldId id="259" r:id="rId9"/>
    <p:sldId id="279" r:id="rId10"/>
    <p:sldId id="261" r:id="rId11"/>
    <p:sldId id="263" r:id="rId12"/>
    <p:sldId id="262" r:id="rId13"/>
    <p:sldId id="274" r:id="rId14"/>
    <p:sldId id="264" r:id="rId15"/>
    <p:sldId id="265" r:id="rId16"/>
    <p:sldId id="266" r:id="rId17"/>
    <p:sldId id="275" r:id="rId18"/>
    <p:sldId id="267" r:id="rId19"/>
    <p:sldId id="268" r:id="rId20"/>
    <p:sldId id="269" r:id="rId21"/>
    <p:sldId id="270" r:id="rId22"/>
    <p:sldId id="278" r:id="rId23"/>
    <p:sldId id="276" r:id="rId24"/>
    <p:sldId id="271" r:id="rId25"/>
    <p:sldId id="272" r:id="rId26"/>
    <p:sldId id="273" r:id="rId27"/>
    <p:sldId id="277" r:id="rId28"/>
    <p:sldId id="280" r:id="rId29"/>
    <p:sldId id="281" r:id="rId30"/>
    <p:sldId id="260" r:id="rId31"/>
    <p:sldId id="282" r:id="rId32"/>
    <p:sldId id="286" r:id="rId33"/>
    <p:sldId id="287" r:id="rId34"/>
    <p:sldId id="288" r:id="rId35"/>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heme" Target="theme/theme1.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8" Type="http://schemas.openxmlformats.org/officeDocument/2006/relationships/slide" Target="slides/slide5.xml"/><Relationship Id="rId3"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355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970338" y="0"/>
            <a:ext cx="3038475" cy="463550"/>
          </a:xfrm>
          <a:prstGeom prst="rect">
            <a:avLst/>
          </a:prstGeom>
        </p:spPr>
        <p:txBody>
          <a:bodyPr vert="horz" lIns="91440" tIns="45720" rIns="91440" bIns="45720" rtlCol="0"/>
          <a:lstStyle>
            <a:lvl1pPr algn="r">
              <a:defRPr sz="1200"/>
            </a:lvl1pPr>
          </a:lstStyle>
          <a:p>
            <a:fld id="{701918B3-CEC5-401D-8175-6D79ED7B78E2}" type="datetimeFigureOut">
              <a:rPr lang="en-CA" smtClean="0"/>
              <a:t>2022-05-12</a:t>
            </a:fld>
            <a:endParaRPr lang="en-CA"/>
          </a:p>
        </p:txBody>
      </p:sp>
      <p:sp>
        <p:nvSpPr>
          <p:cNvPr id="4" name="Slide Image Placeholder 3"/>
          <p:cNvSpPr>
            <a:spLocks noGrp="1" noRot="1" noChangeAspect="1"/>
          </p:cNvSpPr>
          <p:nvPr>
            <p:ph type="sldImg" idx="2"/>
          </p:nvPr>
        </p:nvSpPr>
        <p:spPr>
          <a:xfrm>
            <a:off x="733425" y="1154113"/>
            <a:ext cx="5543550" cy="311785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701675" y="4445000"/>
            <a:ext cx="5607050" cy="36369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772525"/>
            <a:ext cx="3038475" cy="46355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970338" y="8772525"/>
            <a:ext cx="3038475" cy="463550"/>
          </a:xfrm>
          <a:prstGeom prst="rect">
            <a:avLst/>
          </a:prstGeom>
        </p:spPr>
        <p:txBody>
          <a:bodyPr vert="horz" lIns="91440" tIns="45720" rIns="91440" bIns="45720" rtlCol="0" anchor="b"/>
          <a:lstStyle>
            <a:lvl1pPr algn="r">
              <a:defRPr sz="1200"/>
            </a:lvl1pPr>
          </a:lstStyle>
          <a:p>
            <a:fld id="{BA9498F2-1DA2-4BB8-9340-1C54FD1E151A}" type="slidenum">
              <a:rPr lang="en-CA" smtClean="0"/>
              <a:t>‹#›</a:t>
            </a:fld>
            <a:endParaRPr lang="en-CA"/>
          </a:p>
        </p:txBody>
      </p:sp>
    </p:spTree>
    <p:extLst>
      <p:ext uri="{BB962C8B-B14F-4D97-AF65-F5344CB8AC3E}">
        <p14:creationId xmlns:p14="http://schemas.microsoft.com/office/powerpoint/2010/main" val="25796384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Google Shape;254;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5" name="Google Shape;255;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228600" marR="0" lvl="0" indent="-228600" algn="l" defTabSz="914400" rtl="0" eaLnBrk="1" fontAlgn="auto" latinLnBrk="0" hangingPunct="1">
              <a:lnSpc>
                <a:spcPct val="100000"/>
              </a:lnSpc>
              <a:spcBef>
                <a:spcPts val="0"/>
              </a:spcBef>
              <a:spcAft>
                <a:spcPts val="0"/>
              </a:spcAft>
              <a:buClr>
                <a:schemeClr val="dk1"/>
              </a:buClr>
              <a:buSzPts val="1200"/>
              <a:buFont typeface="Arial"/>
              <a:buChar char="•"/>
              <a:tabLst/>
              <a:defRPr/>
            </a:pPr>
            <a:r>
              <a:rPr lang="en-CA" dirty="0"/>
              <a:t>Hello everyone, welcome to Part 2 of our most recent Lunch and Learn Series. Today is part two in the housing series:  </a:t>
            </a:r>
            <a:r>
              <a:rPr lang="en-CA" sz="1200" b="0" i="0" u="none" strike="noStrike" cap="none" dirty="0">
                <a:solidFill>
                  <a:schemeClr val="dk1"/>
                </a:solidFill>
                <a:effectLst/>
                <a:latin typeface="Calibri"/>
                <a:ea typeface="Calibri"/>
                <a:cs typeface="Calibri"/>
                <a:sym typeface="Calibri"/>
              </a:rPr>
              <a:t>Understanding and Preventing the Evictions process.  Today, we are very happy to have Tracey </a:t>
            </a:r>
            <a:r>
              <a:rPr lang="en-CA" sz="1200" b="0" i="0" u="none" strike="noStrike" cap="none" dirty="0" err="1">
                <a:solidFill>
                  <a:schemeClr val="dk1"/>
                </a:solidFill>
                <a:effectLst/>
                <a:latin typeface="Calibri"/>
                <a:ea typeface="Calibri"/>
                <a:cs typeface="Calibri"/>
                <a:sym typeface="Calibri"/>
              </a:rPr>
              <a:t>Lasook</a:t>
            </a:r>
            <a:r>
              <a:rPr lang="en-CA" sz="1200" b="0" i="0" u="none" strike="noStrike" cap="none" dirty="0">
                <a:solidFill>
                  <a:schemeClr val="dk1"/>
                </a:solidFill>
                <a:effectLst/>
                <a:latin typeface="Calibri"/>
                <a:ea typeface="Calibri"/>
                <a:cs typeface="Calibri"/>
                <a:sym typeface="Calibri"/>
              </a:rPr>
              <a:t> sharing her expertise with us, Tracey is a Community Legal Worker and Licensed Paralegal at the Kinna-aweya Legal Clinic in Thunder Bay. </a:t>
            </a:r>
          </a:p>
          <a:p>
            <a:pPr marL="228600" marR="0" lvl="0" indent="-228600" algn="l" defTabSz="914400" rtl="0" eaLnBrk="1" fontAlgn="auto" latinLnBrk="0" hangingPunct="1">
              <a:lnSpc>
                <a:spcPct val="100000"/>
              </a:lnSpc>
              <a:spcBef>
                <a:spcPts val="0"/>
              </a:spcBef>
              <a:spcAft>
                <a:spcPts val="0"/>
              </a:spcAft>
              <a:buClr>
                <a:schemeClr val="dk1"/>
              </a:buClr>
              <a:buSzPts val="1200"/>
              <a:buFont typeface="Arial"/>
              <a:buChar char="•"/>
              <a:tabLst/>
              <a:defRPr/>
            </a:pPr>
            <a:endParaRPr lang="en-CA" dirty="0"/>
          </a:p>
          <a:p>
            <a:pPr marL="228600" marR="0" lvl="0" indent="-228600" algn="l" defTabSz="914400" rtl="0" eaLnBrk="1" fontAlgn="auto" latinLnBrk="0" hangingPunct="1">
              <a:lnSpc>
                <a:spcPct val="100000"/>
              </a:lnSpc>
              <a:spcBef>
                <a:spcPts val="0"/>
              </a:spcBef>
              <a:spcAft>
                <a:spcPts val="0"/>
              </a:spcAft>
              <a:buClr>
                <a:schemeClr val="dk1"/>
              </a:buClr>
              <a:buSzPts val="1200"/>
              <a:buFont typeface="Arial"/>
              <a:buChar char="•"/>
              <a:tabLst/>
              <a:defRPr/>
            </a:pPr>
            <a:r>
              <a:rPr lang="en-CA" dirty="0"/>
              <a:t>My name is Karen Dick and I am your CLEO host today. My colleague Urooj </a:t>
            </a:r>
            <a:r>
              <a:rPr lang="en-CA" dirty="0" err="1"/>
              <a:t>Ameeruddin</a:t>
            </a:r>
            <a:r>
              <a:rPr lang="en-CA" dirty="0"/>
              <a:t> is our CLEO tech specialist today – you can reach her in the chat if you have any issues.  </a:t>
            </a:r>
          </a:p>
          <a:p>
            <a:pPr marL="228600" marR="0" lvl="0" indent="-228600" algn="l" defTabSz="914400" rtl="0" eaLnBrk="1" fontAlgn="auto" latinLnBrk="0" hangingPunct="1">
              <a:lnSpc>
                <a:spcPct val="100000"/>
              </a:lnSpc>
              <a:spcBef>
                <a:spcPts val="0"/>
              </a:spcBef>
              <a:spcAft>
                <a:spcPts val="0"/>
              </a:spcAft>
              <a:buClr>
                <a:schemeClr val="dk1"/>
              </a:buClr>
              <a:buSzPts val="1200"/>
              <a:buFont typeface="Arial"/>
              <a:buChar char="•"/>
              <a:tabLst/>
              <a:defRPr/>
            </a:pPr>
            <a:endParaRPr lang="en-CA" dirty="0"/>
          </a:p>
          <a:p>
            <a:pPr marL="0" marR="0" lvl="0" indent="0" algn="l" rtl="0">
              <a:lnSpc>
                <a:spcPct val="100000"/>
              </a:lnSpc>
              <a:spcBef>
                <a:spcPts val="0"/>
              </a:spcBef>
              <a:spcAft>
                <a:spcPts val="0"/>
              </a:spcAft>
              <a:buSzPts val="1400"/>
              <a:buNone/>
            </a:pPr>
            <a:endParaRPr dirty="0"/>
          </a:p>
          <a:p>
            <a:pPr marL="228600" marR="0" lvl="0" indent="-15240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SzPts val="1400"/>
              <a:buNone/>
            </a:pPr>
            <a:endParaRPr dirty="0"/>
          </a:p>
          <a:p>
            <a:pPr marL="0" lvl="0" indent="0" algn="l" rtl="0">
              <a:lnSpc>
                <a:spcPct val="100000"/>
              </a:lnSpc>
              <a:spcBef>
                <a:spcPts val="0"/>
              </a:spcBef>
              <a:spcAft>
                <a:spcPts val="0"/>
              </a:spcAft>
              <a:buSzPts val="1400"/>
              <a:buNone/>
            </a:pPr>
            <a:endParaRPr dirty="0"/>
          </a:p>
        </p:txBody>
      </p:sp>
      <p:sp>
        <p:nvSpPr>
          <p:cNvPr id="256" name="Google Shape;256;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CA"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1</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63" name="Google Shape;263;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CA" dirty="0"/>
              <a:t>Our presentation today will run for 45 minutes in total – including time for you to ask questions using the Q+A function. </a:t>
            </a:r>
          </a:p>
          <a:p>
            <a:pPr marL="0" lvl="0" indent="0" algn="l" rtl="0">
              <a:lnSpc>
                <a:spcPct val="100000"/>
              </a:lnSpc>
              <a:spcBef>
                <a:spcPts val="0"/>
              </a:spcBef>
              <a:spcAft>
                <a:spcPts val="0"/>
              </a:spcAft>
              <a:buSzPts val="1400"/>
              <a:buNone/>
            </a:pPr>
            <a:endParaRPr lang="en-CA" dirty="0"/>
          </a:p>
          <a:p>
            <a:pPr marL="0" lvl="0" indent="0" algn="l" rtl="0">
              <a:lnSpc>
                <a:spcPct val="100000"/>
              </a:lnSpc>
              <a:spcBef>
                <a:spcPts val="0"/>
              </a:spcBef>
              <a:spcAft>
                <a:spcPts val="0"/>
              </a:spcAft>
              <a:buSzPts val="1400"/>
              <a:buNone/>
            </a:pPr>
            <a:r>
              <a:rPr lang="en-CA" dirty="0"/>
              <a:t>This is legal information only, not to be taken as legal advice. This includes answers to your questions that we will address during the presentation. These questions should be general and not related to a specific situation – Tracey won’t have the time to gather all the information necessary to answer these questions. </a:t>
            </a:r>
          </a:p>
          <a:p>
            <a:pPr marL="0" lvl="0" indent="0" algn="l" rtl="0">
              <a:lnSpc>
                <a:spcPct val="100000"/>
              </a:lnSpc>
              <a:spcBef>
                <a:spcPts val="0"/>
              </a:spcBef>
              <a:spcAft>
                <a:spcPts val="0"/>
              </a:spcAft>
              <a:buSzPts val="1400"/>
              <a:buNone/>
            </a:pPr>
            <a:endParaRPr lang="en-CA" dirty="0"/>
          </a:p>
          <a:p>
            <a:pPr marL="0" lvl="0" indent="0" algn="l" rtl="0">
              <a:lnSpc>
                <a:spcPct val="100000"/>
              </a:lnSpc>
              <a:spcBef>
                <a:spcPts val="0"/>
              </a:spcBef>
              <a:spcAft>
                <a:spcPts val="0"/>
              </a:spcAft>
              <a:buSzPts val="1400"/>
              <a:buNone/>
            </a:pPr>
            <a:r>
              <a:rPr lang="en-CA" dirty="0"/>
              <a:t>The information presented is current as of today's date May 12th, 2022. </a:t>
            </a:r>
          </a:p>
          <a:p>
            <a:pPr marL="0" lvl="0" indent="0" algn="l" rtl="0">
              <a:lnSpc>
                <a:spcPct val="100000"/>
              </a:lnSpc>
              <a:spcBef>
                <a:spcPts val="0"/>
              </a:spcBef>
              <a:spcAft>
                <a:spcPts val="0"/>
              </a:spcAft>
              <a:buSzPts val="1400"/>
              <a:buNone/>
            </a:pPr>
            <a:endParaRPr lang="en-CA" dirty="0"/>
          </a:p>
          <a:p>
            <a:pPr marL="457200" lvl="0" indent="0" algn="l" rtl="0">
              <a:lnSpc>
                <a:spcPct val="110000"/>
              </a:lnSpc>
              <a:spcBef>
                <a:spcPts val="0"/>
              </a:spcBef>
              <a:spcAft>
                <a:spcPts val="0"/>
              </a:spcAft>
              <a:buClr>
                <a:srgbClr val="000000"/>
              </a:buClr>
              <a:buSzPct val="28014"/>
              <a:buNone/>
            </a:pPr>
            <a:r>
              <a:rPr lang="en-CA" sz="1200" dirty="0">
                <a:solidFill>
                  <a:srgbClr val="000000"/>
                </a:solidFill>
              </a:rPr>
              <a:t>Recording and slides will be sent out afterward.</a:t>
            </a:r>
          </a:p>
          <a:p>
            <a:pPr marL="457200" lvl="0" indent="0" algn="l" rtl="0">
              <a:lnSpc>
                <a:spcPct val="110000"/>
              </a:lnSpc>
              <a:spcBef>
                <a:spcPts val="0"/>
              </a:spcBef>
              <a:spcAft>
                <a:spcPts val="0"/>
              </a:spcAft>
              <a:buClr>
                <a:srgbClr val="000000"/>
              </a:buClr>
              <a:buSzPct val="28014"/>
              <a:buNone/>
            </a:pPr>
            <a:endParaRPr lang="en-CA" sz="1200" dirty="0">
              <a:solidFill>
                <a:srgbClr val="000000"/>
              </a:solidFill>
            </a:endParaRPr>
          </a:p>
          <a:p>
            <a:pPr marL="457200" lvl="0" indent="0" algn="l" rtl="0">
              <a:lnSpc>
                <a:spcPct val="110000"/>
              </a:lnSpc>
              <a:spcBef>
                <a:spcPts val="0"/>
              </a:spcBef>
              <a:spcAft>
                <a:spcPts val="0"/>
              </a:spcAft>
              <a:buClr>
                <a:srgbClr val="000000"/>
              </a:buClr>
              <a:buSzPct val="28014"/>
              <a:buNone/>
            </a:pPr>
            <a:r>
              <a:rPr lang="en-CA" sz="1200" dirty="0">
                <a:solidFill>
                  <a:srgbClr val="000000"/>
                </a:solidFill>
              </a:rPr>
              <a:t>Subtitles (closed captioning) has been enabled</a:t>
            </a:r>
            <a:endParaRPr lang="en-CA" dirty="0"/>
          </a:p>
        </p:txBody>
      </p:sp>
      <p:sp>
        <p:nvSpPr>
          <p:cNvPr id="264" name="Google Shape;264;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200"/>
              <a:buFont typeface="Calibri"/>
              <a:buNone/>
              <a:tabLst/>
              <a:defRPr/>
            </a:pPr>
            <a:fld id="{00000000-1234-1234-1234-123412341234}" type="slidenum">
              <a:rPr kumimoji="0" lang="en-CA" sz="1200" b="0" i="0" u="none" strike="noStrike" kern="0" cap="none" spc="0" normalizeH="0" baseline="0" noProof="0">
                <a:ln>
                  <a:noFill/>
                </a:ln>
                <a:solidFill>
                  <a:srgbClr val="000000"/>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Pts val="1200"/>
                <a:buFont typeface="Calibri"/>
                <a:buNone/>
                <a:tabLst/>
                <a:defRPr/>
              </a:pPr>
              <a:t>2</a:t>
            </a:fld>
            <a:endParaRPr kumimoji="0" sz="1200" b="0" i="0" u="none" strike="noStrike" kern="0" cap="none" spc="0" normalizeH="0" baseline="0" noProof="0">
              <a:ln>
                <a:noFill/>
              </a:ln>
              <a:solidFill>
                <a:srgbClr val="000000"/>
              </a:solidFill>
              <a:effectLst/>
              <a:uLnTx/>
              <a:uFillTx/>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1"/>
        <p:cNvGrpSpPr/>
        <p:nvPr/>
      </p:nvGrpSpPr>
      <p:grpSpPr>
        <a:xfrm>
          <a:off x="0" y="0"/>
          <a:ext cx="0" cy="0"/>
          <a:chOff x="0" y="0"/>
          <a:chExt cx="0" cy="0"/>
        </a:xfrm>
      </p:grpSpPr>
      <p:sp>
        <p:nvSpPr>
          <p:cNvPr id="302" name="Google Shape;302;gf84af4d86c_0_1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03" name="Google Shape;303;gf84af4d86c_0_1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CA" sz="1200" dirty="0"/>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CA" sz="1200" b="0" i="0" u="none" strike="noStrike" cap="none" dirty="0">
                <a:solidFill>
                  <a:schemeClr val="dk1"/>
                </a:solidFill>
                <a:effectLst/>
                <a:latin typeface="Calibri"/>
                <a:ea typeface="Calibri"/>
                <a:cs typeface="Calibri"/>
                <a:sym typeface="Calibri"/>
              </a:rPr>
              <a:t>Of course we have to push our gov’t to work faster and harder to make those changes – take every chance you can get to do that. We have provided links for you to read about these calls to action as well as others – please take the time to read these and appreciate the meaning behind them. If you have any resources you’d like to share, please do so in the chat. </a:t>
            </a:r>
          </a:p>
          <a:p>
            <a:pPr marL="0" lvl="0" indent="0" algn="l" rtl="0">
              <a:lnSpc>
                <a:spcPct val="100000"/>
              </a:lnSpc>
              <a:spcBef>
                <a:spcPts val="0"/>
              </a:spcBef>
              <a:spcAft>
                <a:spcPts val="0"/>
              </a:spcAft>
              <a:buSzPts val="1400"/>
              <a:buNone/>
            </a:pPr>
            <a:endParaRPr lang="en-CA" dirty="0"/>
          </a:p>
          <a:p>
            <a:pPr marL="0" lvl="0" indent="0" algn="l" rtl="0">
              <a:lnSpc>
                <a:spcPct val="100000"/>
              </a:lnSpc>
              <a:spcBef>
                <a:spcPts val="0"/>
              </a:spcBef>
              <a:spcAft>
                <a:spcPts val="0"/>
              </a:spcAft>
              <a:buSzPts val="1400"/>
              <a:buNone/>
            </a:pPr>
            <a:r>
              <a:rPr lang="en-CA" dirty="0"/>
              <a:t>I will now hand over the floor to our presenter– Tracey </a:t>
            </a:r>
            <a:r>
              <a:rPr lang="en-CA" dirty="0" err="1"/>
              <a:t>Lasook</a:t>
            </a:r>
            <a:r>
              <a:rPr lang="en-CA" dirty="0"/>
              <a:t>, over to you. (STOP SHARING SLIDES)</a:t>
            </a:r>
            <a:endParaRPr dirty="0"/>
          </a:p>
          <a:p>
            <a:pPr marL="0" lvl="0" indent="0" algn="l" rtl="0">
              <a:lnSpc>
                <a:spcPct val="100000"/>
              </a:lnSpc>
              <a:spcBef>
                <a:spcPts val="0"/>
              </a:spcBef>
              <a:spcAft>
                <a:spcPts val="0"/>
              </a:spcAft>
              <a:buSzPts val="1400"/>
              <a:buNone/>
            </a:pPr>
            <a:endParaRPr dirty="0"/>
          </a:p>
          <a:p>
            <a:pPr marL="0" lvl="0" indent="0" algn="l" rtl="0">
              <a:lnSpc>
                <a:spcPct val="100000"/>
              </a:lnSpc>
              <a:spcBef>
                <a:spcPts val="0"/>
              </a:spcBef>
              <a:spcAft>
                <a:spcPts val="0"/>
              </a:spcAft>
              <a:buSzPts val="1400"/>
              <a:buNone/>
            </a:pPr>
            <a:endParaRPr sz="1200" b="1" dirty="0">
              <a:solidFill>
                <a:schemeClr val="dk1"/>
              </a:solidFill>
              <a:latin typeface="Calibri"/>
              <a:ea typeface="Calibri"/>
              <a:cs typeface="Calibri"/>
              <a:sym typeface="Calibri"/>
            </a:endParaRPr>
          </a:p>
        </p:txBody>
      </p:sp>
      <p:sp>
        <p:nvSpPr>
          <p:cNvPr id="304" name="Google Shape;304;gf84af4d86c_0_19: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200"/>
              <a:buFont typeface="Calibri"/>
              <a:buNone/>
              <a:tabLst/>
              <a:defRPr/>
            </a:pPr>
            <a:fld id="{00000000-1234-1234-1234-123412341234}" type="slidenum">
              <a:rPr kumimoji="0" lang="en-CA" sz="1200" b="0" i="0" u="none" strike="noStrike" kern="0" cap="none" spc="0" normalizeH="0" baseline="0" noProof="0">
                <a:ln>
                  <a:noFill/>
                </a:ln>
                <a:solidFill>
                  <a:srgbClr val="000000"/>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Pts val="1200"/>
                <a:buFont typeface="Calibri"/>
                <a:buNone/>
                <a:tabLst/>
                <a:defRPr/>
              </a:pPr>
              <a:t>3</a:t>
            </a:fld>
            <a:endParaRPr kumimoji="0" sz="1200" b="0" i="0" u="none" strike="noStrike" kern="0" cap="none" spc="0" normalizeH="0" baseline="0" noProof="0">
              <a:ln>
                <a:noFill/>
              </a:ln>
              <a:solidFill>
                <a:srgbClr val="000000"/>
              </a:solidFill>
              <a:effectLst/>
              <a:uLnTx/>
              <a:uFillTx/>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Google Shape;310;gfd761a1ad8_0_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11" name="Google Shape;311;gfd761a1ad8_0_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CA" dirty="0"/>
              <a:t>Here are more supports related to today’s presentation to help you in your work.  </a:t>
            </a:r>
            <a:endParaRPr dirty="0"/>
          </a:p>
        </p:txBody>
      </p:sp>
      <p:sp>
        <p:nvSpPr>
          <p:cNvPr id="312" name="Google Shape;312;gfd761a1ad8_0_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200"/>
              <a:buFont typeface="Calibri"/>
              <a:buNone/>
              <a:tabLst/>
              <a:defRPr/>
            </a:pPr>
            <a:fld id="{00000000-1234-1234-1234-123412341234}" type="slidenum">
              <a:rPr kumimoji="0" lang="en-CA" sz="1200" b="0" i="0" u="none" strike="noStrike" kern="0" cap="none" spc="0" normalizeH="0" baseline="0" noProof="0">
                <a:ln>
                  <a:noFill/>
                </a:ln>
                <a:solidFill>
                  <a:srgbClr val="000000"/>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Pts val="1200"/>
                <a:buFont typeface="Calibri"/>
                <a:buNone/>
                <a:tabLst/>
                <a:defRPr/>
              </a:pPr>
              <a:t>30</a:t>
            </a:fld>
            <a:endParaRPr kumimoji="0" sz="1200" b="0" i="0" u="none" strike="noStrike" kern="0" cap="none" spc="0" normalizeH="0" baseline="0" noProof="0">
              <a:ln>
                <a:noFill/>
              </a:ln>
              <a:solidFill>
                <a:srgbClr val="000000"/>
              </a:solidFill>
              <a:effectLst/>
              <a:uLnTx/>
              <a:uFillTx/>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6"/>
        <p:cNvGrpSpPr/>
        <p:nvPr/>
      </p:nvGrpSpPr>
      <p:grpSpPr>
        <a:xfrm>
          <a:off x="0" y="0"/>
          <a:ext cx="0" cy="0"/>
          <a:chOff x="0" y="0"/>
          <a:chExt cx="0" cy="0"/>
        </a:xfrm>
      </p:grpSpPr>
      <p:sp>
        <p:nvSpPr>
          <p:cNvPr id="357" name="Google Shape;357;gfd761a1ad8_0_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8" name="Google Shape;358;gfd761a1ad8_0_1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CA" dirty="0"/>
              <a:t>Here are the links I mentioned earlier – please make sure to visit these sites and consider and evaluate your own work, how can we step up and contribute to the many movements and campaigns for change happening right now across the country. </a:t>
            </a:r>
            <a:endParaRPr dirty="0"/>
          </a:p>
        </p:txBody>
      </p:sp>
      <p:sp>
        <p:nvSpPr>
          <p:cNvPr id="359" name="Google Shape;359;gfd761a1ad8_0_19: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200"/>
              <a:buFont typeface="Calibri"/>
              <a:buNone/>
              <a:tabLst/>
              <a:defRPr/>
            </a:pPr>
            <a:fld id="{00000000-1234-1234-1234-123412341234}" type="slidenum">
              <a:rPr kumimoji="0" lang="en-CA" sz="1200" b="0" i="0" u="none" strike="noStrike" kern="0" cap="none" spc="0" normalizeH="0" baseline="0" noProof="0">
                <a:ln>
                  <a:noFill/>
                </a:ln>
                <a:solidFill>
                  <a:srgbClr val="000000"/>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Pts val="1200"/>
                <a:buFont typeface="Calibri"/>
                <a:buNone/>
                <a:tabLst/>
                <a:defRPr/>
              </a:pPr>
              <a:t>32</a:t>
            </a:fld>
            <a:endParaRPr kumimoji="0" sz="1200" b="0" i="0" u="none" strike="noStrike" kern="0" cap="none" spc="0" normalizeH="0" baseline="0" noProof="0">
              <a:ln>
                <a:noFill/>
              </a:ln>
              <a:solidFill>
                <a:srgbClr val="000000"/>
              </a:solidFill>
              <a:effectLst/>
              <a:uLnTx/>
              <a:uFillTx/>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A139BAB5-46D4-45D4-AC3A-2A9B37A7A3FD}" type="datetimeFigureOut">
              <a:rPr lang="en-CA" smtClean="0"/>
              <a:t>2022-05-12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CF98BFC-4A1C-44C6-BF10-FC45118049BE}" type="slidenum">
              <a:rPr lang="en-CA" smtClean="0"/>
              <a:t>‹#›</a:t>
            </a:fld>
            <a:endParaRPr lang="en-CA"/>
          </a:p>
        </p:txBody>
      </p:sp>
    </p:spTree>
    <p:extLst>
      <p:ext uri="{BB962C8B-B14F-4D97-AF65-F5344CB8AC3E}">
        <p14:creationId xmlns:p14="http://schemas.microsoft.com/office/powerpoint/2010/main" val="2456123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A139BAB5-46D4-45D4-AC3A-2A9B37A7A3FD}" type="datetimeFigureOut">
              <a:rPr lang="en-CA" smtClean="0"/>
              <a:t>2022-05-12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CF98BFC-4A1C-44C6-BF10-FC45118049BE}" type="slidenum">
              <a:rPr lang="en-CA" smtClean="0"/>
              <a:t>‹#›</a:t>
            </a:fld>
            <a:endParaRPr lang="en-CA"/>
          </a:p>
        </p:txBody>
      </p:sp>
    </p:spTree>
    <p:extLst>
      <p:ext uri="{BB962C8B-B14F-4D97-AF65-F5344CB8AC3E}">
        <p14:creationId xmlns:p14="http://schemas.microsoft.com/office/powerpoint/2010/main" val="1384652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A139BAB5-46D4-45D4-AC3A-2A9B37A7A3FD}" type="datetimeFigureOut">
              <a:rPr lang="en-CA" smtClean="0"/>
              <a:t>2022-05-12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CF98BFC-4A1C-44C6-BF10-FC45118049BE}" type="slidenum">
              <a:rPr lang="en-CA" smtClean="0"/>
              <a:t>‹#›</a:t>
            </a:fld>
            <a:endParaRPr lang="en-CA"/>
          </a:p>
        </p:txBody>
      </p:sp>
    </p:spTree>
    <p:extLst>
      <p:ext uri="{BB962C8B-B14F-4D97-AF65-F5344CB8AC3E}">
        <p14:creationId xmlns:p14="http://schemas.microsoft.com/office/powerpoint/2010/main" val="10846397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6"/>
        <p:cNvGrpSpPr/>
        <p:nvPr/>
      </p:nvGrpSpPr>
      <p:grpSpPr>
        <a:xfrm>
          <a:off x="0" y="0"/>
          <a:ext cx="0" cy="0"/>
          <a:chOff x="0" y="0"/>
          <a:chExt cx="0" cy="0"/>
        </a:xfrm>
      </p:grpSpPr>
      <p:sp>
        <p:nvSpPr>
          <p:cNvPr id="17" name="Google Shape;17;p47"/>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9" name="Google Shape;19;p47"/>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47"/>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47"/>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fld id="{00000000-1234-1234-1234-123412341234}" type="slidenum">
              <a:rPr lang="en-CA" smtClean="0"/>
              <a:pPr/>
              <a:t>‹#›</a:t>
            </a:fld>
            <a:endParaRPr lang="en-CA"/>
          </a:p>
        </p:txBody>
      </p:sp>
    </p:spTree>
    <p:extLst>
      <p:ext uri="{BB962C8B-B14F-4D97-AF65-F5344CB8AC3E}">
        <p14:creationId xmlns:p14="http://schemas.microsoft.com/office/powerpoint/2010/main" val="14454040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22"/>
        <p:cNvGrpSpPr/>
        <p:nvPr/>
      </p:nvGrpSpPr>
      <p:grpSpPr>
        <a:xfrm>
          <a:off x="0" y="0"/>
          <a:ext cx="0" cy="0"/>
          <a:chOff x="0" y="0"/>
          <a:chExt cx="0" cy="0"/>
        </a:xfrm>
      </p:grpSpPr>
      <p:sp>
        <p:nvSpPr>
          <p:cNvPr id="23" name="Google Shape;23;p63"/>
          <p:cNvSpPr txBox="1">
            <a:spLocks noGrp="1"/>
          </p:cNvSpPr>
          <p:nvPr>
            <p:ph type="ctrTitle"/>
          </p:nvPr>
        </p:nvSpPr>
        <p:spPr>
          <a:xfrm>
            <a:off x="914400" y="1122363"/>
            <a:ext cx="103632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6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5" name="Google Shape;25;p63"/>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63"/>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63"/>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fld id="{00000000-1234-1234-1234-123412341234}" type="slidenum">
              <a:rPr lang="en-CA" smtClean="0"/>
              <a:pPr/>
              <a:t>‹#›</a:t>
            </a:fld>
            <a:endParaRPr lang="en-CA"/>
          </a:p>
        </p:txBody>
      </p:sp>
    </p:spTree>
    <p:extLst>
      <p:ext uri="{BB962C8B-B14F-4D97-AF65-F5344CB8AC3E}">
        <p14:creationId xmlns:p14="http://schemas.microsoft.com/office/powerpoint/2010/main" val="6433804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28"/>
        <p:cNvGrpSpPr/>
        <p:nvPr/>
      </p:nvGrpSpPr>
      <p:grpSpPr>
        <a:xfrm>
          <a:off x="0" y="0"/>
          <a:ext cx="0" cy="0"/>
          <a:chOff x="0" y="0"/>
          <a:chExt cx="0" cy="0"/>
        </a:xfrm>
      </p:grpSpPr>
      <p:sp>
        <p:nvSpPr>
          <p:cNvPr id="29" name="Google Shape;29;p64"/>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64"/>
          <p:cNvSpPr txBox="1">
            <a:spLocks noGrp="1"/>
          </p:cNvSpPr>
          <p:nvPr>
            <p:ph type="body" idx="1"/>
          </p:nvPr>
        </p:nvSpPr>
        <p:spPr>
          <a:xfrm>
            <a:off x="831851" y="4589465"/>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1" name="Google Shape;31;p64"/>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64"/>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64"/>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fld id="{00000000-1234-1234-1234-123412341234}" type="slidenum">
              <a:rPr lang="en-CA" smtClean="0"/>
              <a:pPr/>
              <a:t>‹#›</a:t>
            </a:fld>
            <a:endParaRPr lang="en-CA"/>
          </a:p>
        </p:txBody>
      </p:sp>
    </p:spTree>
    <p:extLst>
      <p:ext uri="{BB962C8B-B14F-4D97-AF65-F5344CB8AC3E}">
        <p14:creationId xmlns:p14="http://schemas.microsoft.com/office/powerpoint/2010/main" val="39131016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34"/>
        <p:cNvGrpSpPr/>
        <p:nvPr/>
      </p:nvGrpSpPr>
      <p:grpSpPr>
        <a:xfrm>
          <a:off x="0" y="0"/>
          <a:ext cx="0" cy="0"/>
          <a:chOff x="0" y="0"/>
          <a:chExt cx="0" cy="0"/>
        </a:xfrm>
      </p:grpSpPr>
      <p:sp>
        <p:nvSpPr>
          <p:cNvPr id="35" name="Google Shape;35;p65"/>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6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6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65"/>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65"/>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0" name="Google Shape;40;p65"/>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fld id="{00000000-1234-1234-1234-123412341234}" type="slidenum">
              <a:rPr lang="en-CA" smtClean="0"/>
              <a:pPr/>
              <a:t>‹#›</a:t>
            </a:fld>
            <a:endParaRPr lang="en-CA"/>
          </a:p>
        </p:txBody>
      </p:sp>
    </p:spTree>
    <p:extLst>
      <p:ext uri="{BB962C8B-B14F-4D97-AF65-F5344CB8AC3E}">
        <p14:creationId xmlns:p14="http://schemas.microsoft.com/office/powerpoint/2010/main" val="35883897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41"/>
        <p:cNvGrpSpPr/>
        <p:nvPr/>
      </p:nvGrpSpPr>
      <p:grpSpPr>
        <a:xfrm>
          <a:off x="0" y="0"/>
          <a:ext cx="0" cy="0"/>
          <a:chOff x="0" y="0"/>
          <a:chExt cx="0" cy="0"/>
        </a:xfrm>
      </p:grpSpPr>
      <p:sp>
        <p:nvSpPr>
          <p:cNvPr id="42" name="Google Shape;42;p66"/>
          <p:cNvSpPr txBox="1">
            <a:spLocks noGrp="1"/>
          </p:cNvSpPr>
          <p:nvPr>
            <p:ph type="title"/>
          </p:nvPr>
        </p:nvSpPr>
        <p:spPr>
          <a:xfrm>
            <a:off x="839788"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66"/>
          <p:cNvSpPr txBox="1">
            <a:spLocks noGrp="1"/>
          </p:cNvSpPr>
          <p:nvPr>
            <p:ph type="body" idx="1"/>
          </p:nvPr>
        </p:nvSpPr>
        <p:spPr>
          <a:xfrm>
            <a:off x="839789"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4" name="Google Shape;44;p66"/>
          <p:cNvSpPr txBox="1">
            <a:spLocks noGrp="1"/>
          </p:cNvSpPr>
          <p:nvPr>
            <p:ph type="body" idx="2"/>
          </p:nvPr>
        </p:nvSpPr>
        <p:spPr>
          <a:xfrm>
            <a:off x="839789"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66"/>
          <p:cNvSpPr txBox="1">
            <a:spLocks noGrp="1"/>
          </p:cNvSpPr>
          <p:nvPr>
            <p:ph type="body" idx="3"/>
          </p:nvPr>
        </p:nvSpPr>
        <p:spPr>
          <a:xfrm>
            <a:off x="6172201"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6" name="Google Shape;46;p66"/>
          <p:cNvSpPr txBox="1">
            <a:spLocks noGrp="1"/>
          </p:cNvSpPr>
          <p:nvPr>
            <p:ph type="body" idx="4"/>
          </p:nvPr>
        </p:nvSpPr>
        <p:spPr>
          <a:xfrm>
            <a:off x="6172201"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 name="Google Shape;47;p66"/>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66"/>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66"/>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fld id="{00000000-1234-1234-1234-123412341234}" type="slidenum">
              <a:rPr lang="en-CA" smtClean="0"/>
              <a:pPr/>
              <a:t>‹#›</a:t>
            </a:fld>
            <a:endParaRPr lang="en-CA"/>
          </a:p>
        </p:txBody>
      </p:sp>
    </p:spTree>
    <p:extLst>
      <p:ext uri="{BB962C8B-B14F-4D97-AF65-F5344CB8AC3E}">
        <p14:creationId xmlns:p14="http://schemas.microsoft.com/office/powerpoint/2010/main" val="16936733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50"/>
        <p:cNvGrpSpPr/>
        <p:nvPr/>
      </p:nvGrpSpPr>
      <p:grpSpPr>
        <a:xfrm>
          <a:off x="0" y="0"/>
          <a:ext cx="0" cy="0"/>
          <a:chOff x="0" y="0"/>
          <a:chExt cx="0" cy="0"/>
        </a:xfrm>
      </p:grpSpPr>
      <p:sp>
        <p:nvSpPr>
          <p:cNvPr id="51" name="Google Shape;51;p67"/>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67"/>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67"/>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67"/>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fld id="{00000000-1234-1234-1234-123412341234}" type="slidenum">
              <a:rPr lang="en-CA" smtClean="0"/>
              <a:pPr/>
              <a:t>‹#›</a:t>
            </a:fld>
            <a:endParaRPr lang="en-CA"/>
          </a:p>
        </p:txBody>
      </p:sp>
    </p:spTree>
    <p:extLst>
      <p:ext uri="{BB962C8B-B14F-4D97-AF65-F5344CB8AC3E}">
        <p14:creationId xmlns:p14="http://schemas.microsoft.com/office/powerpoint/2010/main" val="30319955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5"/>
        <p:cNvGrpSpPr/>
        <p:nvPr/>
      </p:nvGrpSpPr>
      <p:grpSpPr>
        <a:xfrm>
          <a:off x="0" y="0"/>
          <a:ext cx="0" cy="0"/>
          <a:chOff x="0" y="0"/>
          <a:chExt cx="0" cy="0"/>
        </a:xfrm>
      </p:grpSpPr>
      <p:sp>
        <p:nvSpPr>
          <p:cNvPr id="56" name="Google Shape;56;p68"/>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68"/>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8" name="Google Shape;58;p68"/>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fld id="{00000000-1234-1234-1234-123412341234}" type="slidenum">
              <a:rPr lang="en-CA" smtClean="0"/>
              <a:pPr/>
              <a:t>‹#›</a:t>
            </a:fld>
            <a:endParaRPr lang="en-CA"/>
          </a:p>
        </p:txBody>
      </p:sp>
    </p:spTree>
    <p:extLst>
      <p:ext uri="{BB962C8B-B14F-4D97-AF65-F5344CB8AC3E}">
        <p14:creationId xmlns:p14="http://schemas.microsoft.com/office/powerpoint/2010/main" val="14689647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59"/>
        <p:cNvGrpSpPr/>
        <p:nvPr/>
      </p:nvGrpSpPr>
      <p:grpSpPr>
        <a:xfrm>
          <a:off x="0" y="0"/>
          <a:ext cx="0" cy="0"/>
          <a:chOff x="0" y="0"/>
          <a:chExt cx="0" cy="0"/>
        </a:xfrm>
      </p:grpSpPr>
      <p:sp>
        <p:nvSpPr>
          <p:cNvPr id="60" name="Google Shape;60;p6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69"/>
          <p:cNvSpPr txBox="1">
            <a:spLocks noGrp="1"/>
          </p:cNvSpPr>
          <p:nvPr>
            <p:ph type="body" idx="1"/>
          </p:nvPr>
        </p:nvSpPr>
        <p:spPr>
          <a:xfrm>
            <a:off x="5183188" y="987427"/>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2" name="Google Shape;62;p6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3" name="Google Shape;63;p69"/>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69"/>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p69"/>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fld id="{00000000-1234-1234-1234-123412341234}" type="slidenum">
              <a:rPr lang="en-CA" smtClean="0"/>
              <a:pPr/>
              <a:t>‹#›</a:t>
            </a:fld>
            <a:endParaRPr lang="en-CA"/>
          </a:p>
        </p:txBody>
      </p:sp>
    </p:spTree>
    <p:extLst>
      <p:ext uri="{BB962C8B-B14F-4D97-AF65-F5344CB8AC3E}">
        <p14:creationId xmlns:p14="http://schemas.microsoft.com/office/powerpoint/2010/main" val="1423558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A139BAB5-46D4-45D4-AC3A-2A9B37A7A3FD}" type="datetimeFigureOut">
              <a:rPr lang="en-CA" smtClean="0"/>
              <a:t>2022-05-12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CF98BFC-4A1C-44C6-BF10-FC45118049BE}" type="slidenum">
              <a:rPr lang="en-CA" smtClean="0"/>
              <a:t>‹#›</a:t>
            </a:fld>
            <a:endParaRPr lang="en-CA"/>
          </a:p>
        </p:txBody>
      </p:sp>
    </p:spTree>
    <p:extLst>
      <p:ext uri="{BB962C8B-B14F-4D97-AF65-F5344CB8AC3E}">
        <p14:creationId xmlns:p14="http://schemas.microsoft.com/office/powerpoint/2010/main" val="20483675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66"/>
        <p:cNvGrpSpPr/>
        <p:nvPr/>
      </p:nvGrpSpPr>
      <p:grpSpPr>
        <a:xfrm>
          <a:off x="0" y="0"/>
          <a:ext cx="0" cy="0"/>
          <a:chOff x="0" y="0"/>
          <a:chExt cx="0" cy="0"/>
        </a:xfrm>
      </p:grpSpPr>
      <p:sp>
        <p:nvSpPr>
          <p:cNvPr id="67" name="Google Shape;67;p7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8" name="Google Shape;68;p70"/>
          <p:cNvSpPr>
            <a:spLocks noGrp="1"/>
          </p:cNvSpPr>
          <p:nvPr>
            <p:ph type="pic" idx="2"/>
          </p:nvPr>
        </p:nvSpPr>
        <p:spPr>
          <a:xfrm>
            <a:off x="5183188" y="987427"/>
            <a:ext cx="6172200" cy="4873625"/>
          </a:xfrm>
          <a:prstGeom prst="rect">
            <a:avLst/>
          </a:prstGeom>
          <a:noFill/>
          <a:ln>
            <a:noFill/>
          </a:ln>
        </p:spPr>
      </p:sp>
      <p:sp>
        <p:nvSpPr>
          <p:cNvPr id="69" name="Google Shape;69;p7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0" name="Google Shape;70;p70"/>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70"/>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70"/>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fld id="{00000000-1234-1234-1234-123412341234}" type="slidenum">
              <a:rPr lang="en-CA" smtClean="0"/>
              <a:pPr/>
              <a:t>‹#›</a:t>
            </a:fld>
            <a:endParaRPr lang="en-CA"/>
          </a:p>
        </p:txBody>
      </p:sp>
    </p:spTree>
    <p:extLst>
      <p:ext uri="{BB962C8B-B14F-4D97-AF65-F5344CB8AC3E}">
        <p14:creationId xmlns:p14="http://schemas.microsoft.com/office/powerpoint/2010/main" val="11222001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3"/>
        <p:cNvGrpSpPr/>
        <p:nvPr/>
      </p:nvGrpSpPr>
      <p:grpSpPr>
        <a:xfrm>
          <a:off x="0" y="0"/>
          <a:ext cx="0" cy="0"/>
          <a:chOff x="0" y="0"/>
          <a:chExt cx="0" cy="0"/>
        </a:xfrm>
      </p:grpSpPr>
      <p:sp>
        <p:nvSpPr>
          <p:cNvPr id="74" name="Google Shape;74;p71"/>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5" name="Google Shape;75;p7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6" name="Google Shape;76;p71"/>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71"/>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71"/>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fld id="{00000000-1234-1234-1234-123412341234}" type="slidenum">
              <a:rPr lang="en-CA" smtClean="0"/>
              <a:pPr/>
              <a:t>‹#›</a:t>
            </a:fld>
            <a:endParaRPr lang="en-CA"/>
          </a:p>
        </p:txBody>
      </p:sp>
    </p:spTree>
    <p:extLst>
      <p:ext uri="{BB962C8B-B14F-4D97-AF65-F5344CB8AC3E}">
        <p14:creationId xmlns:p14="http://schemas.microsoft.com/office/powerpoint/2010/main" val="10620277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79"/>
        <p:cNvGrpSpPr/>
        <p:nvPr/>
      </p:nvGrpSpPr>
      <p:grpSpPr>
        <a:xfrm>
          <a:off x="0" y="0"/>
          <a:ext cx="0" cy="0"/>
          <a:chOff x="0" y="0"/>
          <a:chExt cx="0" cy="0"/>
        </a:xfrm>
      </p:grpSpPr>
      <p:sp>
        <p:nvSpPr>
          <p:cNvPr id="80" name="Google Shape;80;p72"/>
          <p:cNvSpPr txBox="1">
            <a:spLocks noGrp="1"/>
          </p:cNvSpPr>
          <p:nvPr>
            <p:ph type="title"/>
          </p:nvPr>
        </p:nvSpPr>
        <p:spPr>
          <a:xfrm rot="5400000">
            <a:off x="7133430"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1" name="Google Shape;81;p72"/>
          <p:cNvSpPr txBox="1">
            <a:spLocks noGrp="1"/>
          </p:cNvSpPr>
          <p:nvPr>
            <p:ph type="body" idx="1"/>
          </p:nvPr>
        </p:nvSpPr>
        <p:spPr>
          <a:xfrm rot="5400000">
            <a:off x="1799430"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2" name="Google Shape;82;p72"/>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72"/>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4" name="Google Shape;84;p72"/>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fld id="{00000000-1234-1234-1234-123412341234}" type="slidenum">
              <a:rPr lang="en-CA" smtClean="0"/>
              <a:pPr/>
              <a:t>‹#›</a:t>
            </a:fld>
            <a:endParaRPr lang="en-CA"/>
          </a:p>
        </p:txBody>
      </p:sp>
    </p:spTree>
    <p:extLst>
      <p:ext uri="{BB962C8B-B14F-4D97-AF65-F5344CB8AC3E}">
        <p14:creationId xmlns:p14="http://schemas.microsoft.com/office/powerpoint/2010/main" val="5729710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1_Comparison">
  <p:cSld name="1_Comparison">
    <p:spTree>
      <p:nvGrpSpPr>
        <p:cNvPr id="1" name="Shape 85"/>
        <p:cNvGrpSpPr/>
        <p:nvPr/>
      </p:nvGrpSpPr>
      <p:grpSpPr>
        <a:xfrm>
          <a:off x="0" y="0"/>
          <a:ext cx="0" cy="0"/>
          <a:chOff x="0" y="0"/>
          <a:chExt cx="0" cy="0"/>
        </a:xfrm>
      </p:grpSpPr>
      <p:sp>
        <p:nvSpPr>
          <p:cNvPr id="86" name="Google Shape;86;p73"/>
          <p:cNvSpPr txBox="1">
            <a:spLocks noGrp="1"/>
          </p:cNvSpPr>
          <p:nvPr>
            <p:ph type="body" idx="1"/>
          </p:nvPr>
        </p:nvSpPr>
        <p:spPr>
          <a:xfrm>
            <a:off x="812257" y="1102996"/>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rgbClr val="39477B"/>
              </a:buClr>
              <a:buSzPts val="2400"/>
              <a:buNone/>
              <a:defRPr sz="2400" b="1">
                <a:solidFill>
                  <a:srgbClr val="39477B"/>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87" name="Google Shape;87;p73"/>
          <p:cNvSpPr txBox="1">
            <a:spLocks noGrp="1"/>
          </p:cNvSpPr>
          <p:nvPr>
            <p:ph type="body" idx="2"/>
          </p:nvPr>
        </p:nvSpPr>
        <p:spPr>
          <a:xfrm>
            <a:off x="839789" y="2064885"/>
            <a:ext cx="5157787" cy="412477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8" name="Google Shape;88;p73"/>
          <p:cNvSpPr txBox="1">
            <a:spLocks noGrp="1"/>
          </p:cNvSpPr>
          <p:nvPr>
            <p:ph type="body" idx="3"/>
          </p:nvPr>
        </p:nvSpPr>
        <p:spPr>
          <a:xfrm>
            <a:off x="6144667" y="1102995"/>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rgbClr val="39477B"/>
              </a:buClr>
              <a:buSzPts val="2400"/>
              <a:buNone/>
              <a:defRPr sz="2400" b="1">
                <a:solidFill>
                  <a:srgbClr val="39477B"/>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89" name="Google Shape;89;p73"/>
          <p:cNvSpPr txBox="1">
            <a:spLocks noGrp="1"/>
          </p:cNvSpPr>
          <p:nvPr>
            <p:ph type="body" idx="4"/>
          </p:nvPr>
        </p:nvSpPr>
        <p:spPr>
          <a:xfrm>
            <a:off x="6172202" y="2064885"/>
            <a:ext cx="5183188" cy="412477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0" name="Google Shape;90;p73"/>
          <p:cNvSpPr txBox="1">
            <a:spLocks noGrp="1"/>
          </p:cNvSpPr>
          <p:nvPr>
            <p:ph type="dt" idx="10"/>
          </p:nvPr>
        </p:nvSpPr>
        <p:spPr>
          <a:xfrm>
            <a:off x="838200" y="6356354"/>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1" name="Google Shape;91;p73"/>
          <p:cNvSpPr txBox="1">
            <a:spLocks noGrp="1"/>
          </p:cNvSpPr>
          <p:nvPr>
            <p:ph type="ftr" idx="11"/>
          </p:nvPr>
        </p:nvSpPr>
        <p:spPr>
          <a:xfrm>
            <a:off x="4038600" y="6356354"/>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2" name="Google Shape;92;p73"/>
          <p:cNvSpPr txBox="1">
            <a:spLocks noGrp="1"/>
          </p:cNvSpPr>
          <p:nvPr>
            <p:ph type="sldNum" idx="12"/>
          </p:nvPr>
        </p:nvSpPr>
        <p:spPr>
          <a:xfrm>
            <a:off x="8610600" y="6356354"/>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fld id="{00000000-1234-1234-1234-123412341234}" type="slidenum">
              <a:rPr lang="en-CA" smtClean="0"/>
              <a:pPr/>
              <a:t>‹#›</a:t>
            </a:fld>
            <a:endParaRPr lang="en-CA"/>
          </a:p>
        </p:txBody>
      </p:sp>
    </p:spTree>
    <p:extLst>
      <p:ext uri="{BB962C8B-B14F-4D97-AF65-F5344CB8AC3E}">
        <p14:creationId xmlns:p14="http://schemas.microsoft.com/office/powerpoint/2010/main" val="241109670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00"/>
        <p:cNvGrpSpPr/>
        <p:nvPr/>
      </p:nvGrpSpPr>
      <p:grpSpPr>
        <a:xfrm>
          <a:off x="0" y="0"/>
          <a:ext cx="0" cy="0"/>
          <a:chOff x="0" y="0"/>
          <a:chExt cx="0" cy="0"/>
        </a:xfrm>
      </p:grpSpPr>
      <p:sp>
        <p:nvSpPr>
          <p:cNvPr id="101" name="Google Shape;101;p50"/>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2" name="Google Shape;102;p5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3" name="Google Shape;103;p50"/>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4" name="Google Shape;104;p50"/>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5" name="Google Shape;105;p50"/>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fld id="{00000000-1234-1234-1234-123412341234}" type="slidenum">
              <a:rPr lang="en-CA" smtClean="0"/>
              <a:pPr/>
              <a:t>‹#›</a:t>
            </a:fld>
            <a:endParaRPr lang="en-CA"/>
          </a:p>
        </p:txBody>
      </p:sp>
    </p:spTree>
    <p:extLst>
      <p:ext uri="{BB962C8B-B14F-4D97-AF65-F5344CB8AC3E}">
        <p14:creationId xmlns:p14="http://schemas.microsoft.com/office/powerpoint/2010/main" val="303326029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106"/>
        <p:cNvGrpSpPr/>
        <p:nvPr/>
      </p:nvGrpSpPr>
      <p:grpSpPr>
        <a:xfrm>
          <a:off x="0" y="0"/>
          <a:ext cx="0" cy="0"/>
          <a:chOff x="0" y="0"/>
          <a:chExt cx="0" cy="0"/>
        </a:xfrm>
      </p:grpSpPr>
      <p:sp>
        <p:nvSpPr>
          <p:cNvPr id="107" name="Google Shape;107;p49"/>
          <p:cNvSpPr txBox="1">
            <a:spLocks noGrp="1"/>
          </p:cNvSpPr>
          <p:nvPr>
            <p:ph type="ctrTitle"/>
          </p:nvPr>
        </p:nvSpPr>
        <p:spPr>
          <a:xfrm>
            <a:off x="914400" y="1122363"/>
            <a:ext cx="103632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8" name="Google Shape;108;p49"/>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09" name="Google Shape;109;p49"/>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0" name="Google Shape;110;p49"/>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1" name="Google Shape;111;p49"/>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fld id="{00000000-1234-1234-1234-123412341234}" type="slidenum">
              <a:rPr lang="en-CA" smtClean="0"/>
              <a:pPr/>
              <a:t>‹#›</a:t>
            </a:fld>
            <a:endParaRPr lang="en-CA"/>
          </a:p>
        </p:txBody>
      </p:sp>
    </p:spTree>
    <p:extLst>
      <p:ext uri="{BB962C8B-B14F-4D97-AF65-F5344CB8AC3E}">
        <p14:creationId xmlns:p14="http://schemas.microsoft.com/office/powerpoint/2010/main" val="321936023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112"/>
        <p:cNvGrpSpPr/>
        <p:nvPr/>
      </p:nvGrpSpPr>
      <p:grpSpPr>
        <a:xfrm>
          <a:off x="0" y="0"/>
          <a:ext cx="0" cy="0"/>
          <a:chOff x="0" y="0"/>
          <a:chExt cx="0" cy="0"/>
        </a:xfrm>
      </p:grpSpPr>
      <p:sp>
        <p:nvSpPr>
          <p:cNvPr id="113" name="Google Shape;113;p51"/>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4" name="Google Shape;114;p51"/>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5" name="Google Shape;115;p51"/>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6" name="Google Shape;116;p51"/>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fld id="{00000000-1234-1234-1234-123412341234}" type="slidenum">
              <a:rPr lang="en-CA" smtClean="0"/>
              <a:pPr/>
              <a:t>‹#›</a:t>
            </a:fld>
            <a:endParaRPr lang="en-CA"/>
          </a:p>
        </p:txBody>
      </p:sp>
    </p:spTree>
    <p:extLst>
      <p:ext uri="{BB962C8B-B14F-4D97-AF65-F5344CB8AC3E}">
        <p14:creationId xmlns:p14="http://schemas.microsoft.com/office/powerpoint/2010/main" val="308734786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17"/>
        <p:cNvGrpSpPr/>
        <p:nvPr/>
      </p:nvGrpSpPr>
      <p:grpSpPr>
        <a:xfrm>
          <a:off x="0" y="0"/>
          <a:ext cx="0" cy="0"/>
          <a:chOff x="0" y="0"/>
          <a:chExt cx="0" cy="0"/>
        </a:xfrm>
      </p:grpSpPr>
      <p:sp>
        <p:nvSpPr>
          <p:cNvPr id="118" name="Google Shape;118;p54"/>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9" name="Google Shape;119;p54"/>
          <p:cNvSpPr txBox="1">
            <a:spLocks noGrp="1"/>
          </p:cNvSpPr>
          <p:nvPr>
            <p:ph type="body" idx="1"/>
          </p:nvPr>
        </p:nvSpPr>
        <p:spPr>
          <a:xfrm>
            <a:off x="831851" y="4589465"/>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120" name="Google Shape;120;p54"/>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1" name="Google Shape;121;p54"/>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2" name="Google Shape;122;p54"/>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fld id="{00000000-1234-1234-1234-123412341234}" type="slidenum">
              <a:rPr lang="en-CA" smtClean="0"/>
              <a:pPr/>
              <a:t>‹#›</a:t>
            </a:fld>
            <a:endParaRPr lang="en-CA"/>
          </a:p>
        </p:txBody>
      </p:sp>
    </p:spTree>
    <p:extLst>
      <p:ext uri="{BB962C8B-B14F-4D97-AF65-F5344CB8AC3E}">
        <p14:creationId xmlns:p14="http://schemas.microsoft.com/office/powerpoint/2010/main" val="404561821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123"/>
        <p:cNvGrpSpPr/>
        <p:nvPr/>
      </p:nvGrpSpPr>
      <p:grpSpPr>
        <a:xfrm>
          <a:off x="0" y="0"/>
          <a:ext cx="0" cy="0"/>
          <a:chOff x="0" y="0"/>
          <a:chExt cx="0" cy="0"/>
        </a:xfrm>
      </p:grpSpPr>
      <p:sp>
        <p:nvSpPr>
          <p:cNvPr id="124" name="Google Shape;124;p55"/>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5" name="Google Shape;125;p5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6" name="Google Shape;126;p5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7" name="Google Shape;127;p55"/>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8" name="Google Shape;128;p55"/>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9" name="Google Shape;129;p55"/>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fld id="{00000000-1234-1234-1234-123412341234}" type="slidenum">
              <a:rPr lang="en-CA" smtClean="0"/>
              <a:pPr/>
              <a:t>‹#›</a:t>
            </a:fld>
            <a:endParaRPr lang="en-CA"/>
          </a:p>
        </p:txBody>
      </p:sp>
    </p:spTree>
    <p:extLst>
      <p:ext uri="{BB962C8B-B14F-4D97-AF65-F5344CB8AC3E}">
        <p14:creationId xmlns:p14="http://schemas.microsoft.com/office/powerpoint/2010/main" val="253442566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130"/>
        <p:cNvGrpSpPr/>
        <p:nvPr/>
      </p:nvGrpSpPr>
      <p:grpSpPr>
        <a:xfrm>
          <a:off x="0" y="0"/>
          <a:ext cx="0" cy="0"/>
          <a:chOff x="0" y="0"/>
          <a:chExt cx="0" cy="0"/>
        </a:xfrm>
      </p:grpSpPr>
      <p:sp>
        <p:nvSpPr>
          <p:cNvPr id="131" name="Google Shape;131;p56"/>
          <p:cNvSpPr txBox="1">
            <a:spLocks noGrp="1"/>
          </p:cNvSpPr>
          <p:nvPr>
            <p:ph type="title"/>
          </p:nvPr>
        </p:nvSpPr>
        <p:spPr>
          <a:xfrm>
            <a:off x="839788"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2" name="Google Shape;132;p56"/>
          <p:cNvSpPr txBox="1">
            <a:spLocks noGrp="1"/>
          </p:cNvSpPr>
          <p:nvPr>
            <p:ph type="body" idx="1"/>
          </p:nvPr>
        </p:nvSpPr>
        <p:spPr>
          <a:xfrm>
            <a:off x="839789"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133" name="Google Shape;133;p56"/>
          <p:cNvSpPr txBox="1">
            <a:spLocks noGrp="1"/>
          </p:cNvSpPr>
          <p:nvPr>
            <p:ph type="body" idx="2"/>
          </p:nvPr>
        </p:nvSpPr>
        <p:spPr>
          <a:xfrm>
            <a:off x="839789"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34" name="Google Shape;134;p56"/>
          <p:cNvSpPr txBox="1">
            <a:spLocks noGrp="1"/>
          </p:cNvSpPr>
          <p:nvPr>
            <p:ph type="body" idx="3"/>
          </p:nvPr>
        </p:nvSpPr>
        <p:spPr>
          <a:xfrm>
            <a:off x="6172201"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135" name="Google Shape;135;p56"/>
          <p:cNvSpPr txBox="1">
            <a:spLocks noGrp="1"/>
          </p:cNvSpPr>
          <p:nvPr>
            <p:ph type="body" idx="4"/>
          </p:nvPr>
        </p:nvSpPr>
        <p:spPr>
          <a:xfrm>
            <a:off x="6172201"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36" name="Google Shape;136;p56"/>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7" name="Google Shape;137;p56"/>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8" name="Google Shape;138;p56"/>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fld id="{00000000-1234-1234-1234-123412341234}" type="slidenum">
              <a:rPr lang="en-CA" smtClean="0"/>
              <a:pPr/>
              <a:t>‹#›</a:t>
            </a:fld>
            <a:endParaRPr lang="en-CA"/>
          </a:p>
        </p:txBody>
      </p:sp>
    </p:spTree>
    <p:extLst>
      <p:ext uri="{BB962C8B-B14F-4D97-AF65-F5344CB8AC3E}">
        <p14:creationId xmlns:p14="http://schemas.microsoft.com/office/powerpoint/2010/main" val="3151687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39BAB5-46D4-45D4-AC3A-2A9B37A7A3FD}" type="datetimeFigureOut">
              <a:rPr lang="en-CA" smtClean="0"/>
              <a:t>2022-05-12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CF98BFC-4A1C-44C6-BF10-FC45118049BE}" type="slidenum">
              <a:rPr lang="en-CA" smtClean="0"/>
              <a:t>‹#›</a:t>
            </a:fld>
            <a:endParaRPr lang="en-CA"/>
          </a:p>
        </p:txBody>
      </p:sp>
    </p:spTree>
    <p:extLst>
      <p:ext uri="{BB962C8B-B14F-4D97-AF65-F5344CB8AC3E}">
        <p14:creationId xmlns:p14="http://schemas.microsoft.com/office/powerpoint/2010/main" val="30828580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39"/>
        <p:cNvGrpSpPr/>
        <p:nvPr/>
      </p:nvGrpSpPr>
      <p:grpSpPr>
        <a:xfrm>
          <a:off x="0" y="0"/>
          <a:ext cx="0" cy="0"/>
          <a:chOff x="0" y="0"/>
          <a:chExt cx="0" cy="0"/>
        </a:xfrm>
      </p:grpSpPr>
      <p:sp>
        <p:nvSpPr>
          <p:cNvPr id="140" name="Google Shape;140;p57"/>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1" name="Google Shape;141;p57"/>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2" name="Google Shape;142;p57"/>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fld id="{00000000-1234-1234-1234-123412341234}" type="slidenum">
              <a:rPr lang="en-CA" smtClean="0"/>
              <a:pPr/>
              <a:t>‹#›</a:t>
            </a:fld>
            <a:endParaRPr lang="en-CA"/>
          </a:p>
        </p:txBody>
      </p:sp>
    </p:spTree>
    <p:extLst>
      <p:ext uri="{BB962C8B-B14F-4D97-AF65-F5344CB8AC3E}">
        <p14:creationId xmlns:p14="http://schemas.microsoft.com/office/powerpoint/2010/main" val="375779411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143"/>
        <p:cNvGrpSpPr/>
        <p:nvPr/>
      </p:nvGrpSpPr>
      <p:grpSpPr>
        <a:xfrm>
          <a:off x="0" y="0"/>
          <a:ext cx="0" cy="0"/>
          <a:chOff x="0" y="0"/>
          <a:chExt cx="0" cy="0"/>
        </a:xfrm>
      </p:grpSpPr>
      <p:sp>
        <p:nvSpPr>
          <p:cNvPr id="144" name="Google Shape;144;p58"/>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5" name="Google Shape;145;p58"/>
          <p:cNvSpPr txBox="1">
            <a:spLocks noGrp="1"/>
          </p:cNvSpPr>
          <p:nvPr>
            <p:ph type="body" idx="1"/>
          </p:nvPr>
        </p:nvSpPr>
        <p:spPr>
          <a:xfrm>
            <a:off x="5183188" y="987427"/>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146" name="Google Shape;146;p58"/>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147" name="Google Shape;147;p58"/>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8" name="Google Shape;148;p58"/>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9" name="Google Shape;149;p58"/>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fld id="{00000000-1234-1234-1234-123412341234}" type="slidenum">
              <a:rPr lang="en-CA" smtClean="0"/>
              <a:pPr/>
              <a:t>‹#›</a:t>
            </a:fld>
            <a:endParaRPr lang="en-CA"/>
          </a:p>
        </p:txBody>
      </p:sp>
    </p:spTree>
    <p:extLst>
      <p:ext uri="{BB962C8B-B14F-4D97-AF65-F5344CB8AC3E}">
        <p14:creationId xmlns:p14="http://schemas.microsoft.com/office/powerpoint/2010/main" val="303427916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150"/>
        <p:cNvGrpSpPr/>
        <p:nvPr/>
      </p:nvGrpSpPr>
      <p:grpSpPr>
        <a:xfrm>
          <a:off x="0" y="0"/>
          <a:ext cx="0" cy="0"/>
          <a:chOff x="0" y="0"/>
          <a:chExt cx="0" cy="0"/>
        </a:xfrm>
      </p:grpSpPr>
      <p:sp>
        <p:nvSpPr>
          <p:cNvPr id="151" name="Google Shape;151;p5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2" name="Google Shape;152;p59"/>
          <p:cNvSpPr>
            <a:spLocks noGrp="1"/>
          </p:cNvSpPr>
          <p:nvPr>
            <p:ph type="pic" idx="2"/>
          </p:nvPr>
        </p:nvSpPr>
        <p:spPr>
          <a:xfrm>
            <a:off x="5183188" y="987427"/>
            <a:ext cx="6172200" cy="4873625"/>
          </a:xfrm>
          <a:prstGeom prst="rect">
            <a:avLst/>
          </a:prstGeom>
          <a:noFill/>
          <a:ln>
            <a:noFill/>
          </a:ln>
        </p:spPr>
      </p:sp>
      <p:sp>
        <p:nvSpPr>
          <p:cNvPr id="153" name="Google Shape;153;p59"/>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154" name="Google Shape;154;p59"/>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5" name="Google Shape;155;p59"/>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6" name="Google Shape;156;p59"/>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fld id="{00000000-1234-1234-1234-123412341234}" type="slidenum">
              <a:rPr lang="en-CA" smtClean="0"/>
              <a:pPr/>
              <a:t>‹#›</a:t>
            </a:fld>
            <a:endParaRPr lang="en-CA"/>
          </a:p>
        </p:txBody>
      </p:sp>
    </p:spTree>
    <p:extLst>
      <p:ext uri="{BB962C8B-B14F-4D97-AF65-F5344CB8AC3E}">
        <p14:creationId xmlns:p14="http://schemas.microsoft.com/office/powerpoint/2010/main" val="287375960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157"/>
        <p:cNvGrpSpPr/>
        <p:nvPr/>
      </p:nvGrpSpPr>
      <p:grpSpPr>
        <a:xfrm>
          <a:off x="0" y="0"/>
          <a:ext cx="0" cy="0"/>
          <a:chOff x="0" y="0"/>
          <a:chExt cx="0" cy="0"/>
        </a:xfrm>
      </p:grpSpPr>
      <p:sp>
        <p:nvSpPr>
          <p:cNvPr id="158" name="Google Shape;158;p60"/>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9" name="Google Shape;159;p60"/>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0" name="Google Shape;160;p60"/>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1" name="Google Shape;161;p60"/>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2" name="Google Shape;162;p60"/>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fld id="{00000000-1234-1234-1234-123412341234}" type="slidenum">
              <a:rPr lang="en-CA" smtClean="0"/>
              <a:pPr/>
              <a:t>‹#›</a:t>
            </a:fld>
            <a:endParaRPr lang="en-CA"/>
          </a:p>
        </p:txBody>
      </p:sp>
    </p:spTree>
    <p:extLst>
      <p:ext uri="{BB962C8B-B14F-4D97-AF65-F5344CB8AC3E}">
        <p14:creationId xmlns:p14="http://schemas.microsoft.com/office/powerpoint/2010/main" val="76729101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163"/>
        <p:cNvGrpSpPr/>
        <p:nvPr/>
      </p:nvGrpSpPr>
      <p:grpSpPr>
        <a:xfrm>
          <a:off x="0" y="0"/>
          <a:ext cx="0" cy="0"/>
          <a:chOff x="0" y="0"/>
          <a:chExt cx="0" cy="0"/>
        </a:xfrm>
      </p:grpSpPr>
      <p:sp>
        <p:nvSpPr>
          <p:cNvPr id="164" name="Google Shape;164;p61"/>
          <p:cNvSpPr txBox="1">
            <a:spLocks noGrp="1"/>
          </p:cNvSpPr>
          <p:nvPr>
            <p:ph type="title"/>
          </p:nvPr>
        </p:nvSpPr>
        <p:spPr>
          <a:xfrm rot="5400000">
            <a:off x="7133430"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5" name="Google Shape;165;p61"/>
          <p:cNvSpPr txBox="1">
            <a:spLocks noGrp="1"/>
          </p:cNvSpPr>
          <p:nvPr>
            <p:ph type="body" idx="1"/>
          </p:nvPr>
        </p:nvSpPr>
        <p:spPr>
          <a:xfrm rot="5400000">
            <a:off x="1799430"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6" name="Google Shape;166;p61"/>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7" name="Google Shape;167;p61"/>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8" name="Google Shape;168;p61"/>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fld id="{00000000-1234-1234-1234-123412341234}" type="slidenum">
              <a:rPr lang="en-CA" smtClean="0"/>
              <a:pPr/>
              <a:t>‹#›</a:t>
            </a:fld>
            <a:endParaRPr lang="en-CA"/>
          </a:p>
        </p:txBody>
      </p:sp>
    </p:spTree>
    <p:extLst>
      <p:ext uri="{BB962C8B-B14F-4D97-AF65-F5344CB8AC3E}">
        <p14:creationId xmlns:p14="http://schemas.microsoft.com/office/powerpoint/2010/main" val="115544319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1_Comparison">
  <p:cSld name="1_Comparison">
    <p:spTree>
      <p:nvGrpSpPr>
        <p:cNvPr id="1" name="Shape 169"/>
        <p:cNvGrpSpPr/>
        <p:nvPr/>
      </p:nvGrpSpPr>
      <p:grpSpPr>
        <a:xfrm>
          <a:off x="0" y="0"/>
          <a:ext cx="0" cy="0"/>
          <a:chOff x="0" y="0"/>
          <a:chExt cx="0" cy="0"/>
        </a:xfrm>
      </p:grpSpPr>
      <p:sp>
        <p:nvSpPr>
          <p:cNvPr id="170" name="Google Shape;170;p62"/>
          <p:cNvSpPr txBox="1">
            <a:spLocks noGrp="1"/>
          </p:cNvSpPr>
          <p:nvPr>
            <p:ph type="body" idx="1"/>
          </p:nvPr>
        </p:nvSpPr>
        <p:spPr>
          <a:xfrm>
            <a:off x="812257" y="1102996"/>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rgbClr val="39477B"/>
              </a:buClr>
              <a:buSzPts val="1800"/>
              <a:buNone/>
              <a:defRPr sz="1800" b="1">
                <a:solidFill>
                  <a:srgbClr val="39477B"/>
                </a:solidFill>
              </a:defRPr>
            </a:lvl1pPr>
            <a:lvl2pPr marL="914400" lvl="1" indent="-228600" algn="l">
              <a:lnSpc>
                <a:spcPct val="90000"/>
              </a:lnSpc>
              <a:spcBef>
                <a:spcPts val="500"/>
              </a:spcBef>
              <a:spcAft>
                <a:spcPts val="0"/>
              </a:spcAft>
              <a:buClr>
                <a:schemeClr val="dk1"/>
              </a:buClr>
              <a:buSzPts val="1500"/>
              <a:buNone/>
              <a:defRPr sz="1500" b="1"/>
            </a:lvl2pPr>
            <a:lvl3pPr marL="1371600" lvl="2" indent="-228600" algn="l">
              <a:lnSpc>
                <a:spcPct val="90000"/>
              </a:lnSpc>
              <a:spcBef>
                <a:spcPts val="500"/>
              </a:spcBef>
              <a:spcAft>
                <a:spcPts val="0"/>
              </a:spcAft>
              <a:buClr>
                <a:schemeClr val="dk1"/>
              </a:buClr>
              <a:buSzPts val="1350"/>
              <a:buNone/>
              <a:defRPr sz="1350" b="1"/>
            </a:lvl3pPr>
            <a:lvl4pPr marL="1828800" lvl="3" indent="-228600" algn="l">
              <a:lnSpc>
                <a:spcPct val="90000"/>
              </a:lnSpc>
              <a:spcBef>
                <a:spcPts val="500"/>
              </a:spcBef>
              <a:spcAft>
                <a:spcPts val="0"/>
              </a:spcAft>
              <a:buClr>
                <a:schemeClr val="dk1"/>
              </a:buClr>
              <a:buSzPts val="1200"/>
              <a:buNone/>
              <a:defRPr sz="1200" b="1"/>
            </a:lvl4pPr>
            <a:lvl5pPr marL="2286000" lvl="4" indent="-228600" algn="l">
              <a:lnSpc>
                <a:spcPct val="90000"/>
              </a:lnSpc>
              <a:spcBef>
                <a:spcPts val="500"/>
              </a:spcBef>
              <a:spcAft>
                <a:spcPts val="0"/>
              </a:spcAft>
              <a:buClr>
                <a:schemeClr val="dk1"/>
              </a:buClr>
              <a:buSzPts val="1200"/>
              <a:buNone/>
              <a:defRPr sz="1200" b="1"/>
            </a:lvl5pPr>
            <a:lvl6pPr marL="2743200" lvl="5" indent="-228600" algn="l">
              <a:lnSpc>
                <a:spcPct val="90000"/>
              </a:lnSpc>
              <a:spcBef>
                <a:spcPts val="500"/>
              </a:spcBef>
              <a:spcAft>
                <a:spcPts val="0"/>
              </a:spcAft>
              <a:buClr>
                <a:schemeClr val="dk1"/>
              </a:buClr>
              <a:buSzPts val="1200"/>
              <a:buNone/>
              <a:defRPr sz="1200" b="1"/>
            </a:lvl6pPr>
            <a:lvl7pPr marL="3200400" lvl="6" indent="-228600" algn="l">
              <a:lnSpc>
                <a:spcPct val="90000"/>
              </a:lnSpc>
              <a:spcBef>
                <a:spcPts val="500"/>
              </a:spcBef>
              <a:spcAft>
                <a:spcPts val="0"/>
              </a:spcAft>
              <a:buClr>
                <a:schemeClr val="dk1"/>
              </a:buClr>
              <a:buSzPts val="1200"/>
              <a:buNone/>
              <a:defRPr sz="1200" b="1"/>
            </a:lvl7pPr>
            <a:lvl8pPr marL="3657600" lvl="7" indent="-228600" algn="l">
              <a:lnSpc>
                <a:spcPct val="90000"/>
              </a:lnSpc>
              <a:spcBef>
                <a:spcPts val="500"/>
              </a:spcBef>
              <a:spcAft>
                <a:spcPts val="0"/>
              </a:spcAft>
              <a:buClr>
                <a:schemeClr val="dk1"/>
              </a:buClr>
              <a:buSzPts val="1200"/>
              <a:buNone/>
              <a:defRPr sz="1200" b="1"/>
            </a:lvl8pPr>
            <a:lvl9pPr marL="4114800" lvl="8" indent="-228600" algn="l">
              <a:lnSpc>
                <a:spcPct val="90000"/>
              </a:lnSpc>
              <a:spcBef>
                <a:spcPts val="500"/>
              </a:spcBef>
              <a:spcAft>
                <a:spcPts val="0"/>
              </a:spcAft>
              <a:buClr>
                <a:schemeClr val="dk1"/>
              </a:buClr>
              <a:buSzPts val="1200"/>
              <a:buNone/>
              <a:defRPr sz="1200" b="1"/>
            </a:lvl9pPr>
          </a:lstStyle>
          <a:p>
            <a:endParaRPr/>
          </a:p>
        </p:txBody>
      </p:sp>
      <p:sp>
        <p:nvSpPr>
          <p:cNvPr id="171" name="Google Shape;171;p62"/>
          <p:cNvSpPr txBox="1">
            <a:spLocks noGrp="1"/>
          </p:cNvSpPr>
          <p:nvPr>
            <p:ph type="body" idx="2"/>
          </p:nvPr>
        </p:nvSpPr>
        <p:spPr>
          <a:xfrm>
            <a:off x="839789" y="2064885"/>
            <a:ext cx="5157787" cy="412477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72" name="Google Shape;172;p62"/>
          <p:cNvSpPr txBox="1">
            <a:spLocks noGrp="1"/>
          </p:cNvSpPr>
          <p:nvPr>
            <p:ph type="body" idx="3"/>
          </p:nvPr>
        </p:nvSpPr>
        <p:spPr>
          <a:xfrm>
            <a:off x="6144667" y="1102995"/>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rgbClr val="39477B"/>
              </a:buClr>
              <a:buSzPts val="1800"/>
              <a:buNone/>
              <a:defRPr sz="1800" b="1">
                <a:solidFill>
                  <a:srgbClr val="39477B"/>
                </a:solidFill>
              </a:defRPr>
            </a:lvl1pPr>
            <a:lvl2pPr marL="914400" lvl="1" indent="-228600" algn="l">
              <a:lnSpc>
                <a:spcPct val="90000"/>
              </a:lnSpc>
              <a:spcBef>
                <a:spcPts val="500"/>
              </a:spcBef>
              <a:spcAft>
                <a:spcPts val="0"/>
              </a:spcAft>
              <a:buClr>
                <a:schemeClr val="dk1"/>
              </a:buClr>
              <a:buSzPts val="1500"/>
              <a:buNone/>
              <a:defRPr sz="1500" b="1"/>
            </a:lvl2pPr>
            <a:lvl3pPr marL="1371600" lvl="2" indent="-228600" algn="l">
              <a:lnSpc>
                <a:spcPct val="90000"/>
              </a:lnSpc>
              <a:spcBef>
                <a:spcPts val="500"/>
              </a:spcBef>
              <a:spcAft>
                <a:spcPts val="0"/>
              </a:spcAft>
              <a:buClr>
                <a:schemeClr val="dk1"/>
              </a:buClr>
              <a:buSzPts val="1350"/>
              <a:buNone/>
              <a:defRPr sz="1350" b="1"/>
            </a:lvl3pPr>
            <a:lvl4pPr marL="1828800" lvl="3" indent="-228600" algn="l">
              <a:lnSpc>
                <a:spcPct val="90000"/>
              </a:lnSpc>
              <a:spcBef>
                <a:spcPts val="500"/>
              </a:spcBef>
              <a:spcAft>
                <a:spcPts val="0"/>
              </a:spcAft>
              <a:buClr>
                <a:schemeClr val="dk1"/>
              </a:buClr>
              <a:buSzPts val="1200"/>
              <a:buNone/>
              <a:defRPr sz="1200" b="1"/>
            </a:lvl4pPr>
            <a:lvl5pPr marL="2286000" lvl="4" indent="-228600" algn="l">
              <a:lnSpc>
                <a:spcPct val="90000"/>
              </a:lnSpc>
              <a:spcBef>
                <a:spcPts val="500"/>
              </a:spcBef>
              <a:spcAft>
                <a:spcPts val="0"/>
              </a:spcAft>
              <a:buClr>
                <a:schemeClr val="dk1"/>
              </a:buClr>
              <a:buSzPts val="1200"/>
              <a:buNone/>
              <a:defRPr sz="1200" b="1"/>
            </a:lvl5pPr>
            <a:lvl6pPr marL="2743200" lvl="5" indent="-228600" algn="l">
              <a:lnSpc>
                <a:spcPct val="90000"/>
              </a:lnSpc>
              <a:spcBef>
                <a:spcPts val="500"/>
              </a:spcBef>
              <a:spcAft>
                <a:spcPts val="0"/>
              </a:spcAft>
              <a:buClr>
                <a:schemeClr val="dk1"/>
              </a:buClr>
              <a:buSzPts val="1200"/>
              <a:buNone/>
              <a:defRPr sz="1200" b="1"/>
            </a:lvl6pPr>
            <a:lvl7pPr marL="3200400" lvl="6" indent="-228600" algn="l">
              <a:lnSpc>
                <a:spcPct val="90000"/>
              </a:lnSpc>
              <a:spcBef>
                <a:spcPts val="500"/>
              </a:spcBef>
              <a:spcAft>
                <a:spcPts val="0"/>
              </a:spcAft>
              <a:buClr>
                <a:schemeClr val="dk1"/>
              </a:buClr>
              <a:buSzPts val="1200"/>
              <a:buNone/>
              <a:defRPr sz="1200" b="1"/>
            </a:lvl7pPr>
            <a:lvl8pPr marL="3657600" lvl="7" indent="-228600" algn="l">
              <a:lnSpc>
                <a:spcPct val="90000"/>
              </a:lnSpc>
              <a:spcBef>
                <a:spcPts val="500"/>
              </a:spcBef>
              <a:spcAft>
                <a:spcPts val="0"/>
              </a:spcAft>
              <a:buClr>
                <a:schemeClr val="dk1"/>
              </a:buClr>
              <a:buSzPts val="1200"/>
              <a:buNone/>
              <a:defRPr sz="1200" b="1"/>
            </a:lvl8pPr>
            <a:lvl9pPr marL="4114800" lvl="8" indent="-228600" algn="l">
              <a:lnSpc>
                <a:spcPct val="90000"/>
              </a:lnSpc>
              <a:spcBef>
                <a:spcPts val="500"/>
              </a:spcBef>
              <a:spcAft>
                <a:spcPts val="0"/>
              </a:spcAft>
              <a:buClr>
                <a:schemeClr val="dk1"/>
              </a:buClr>
              <a:buSzPts val="1200"/>
              <a:buNone/>
              <a:defRPr sz="1200" b="1"/>
            </a:lvl9pPr>
          </a:lstStyle>
          <a:p>
            <a:endParaRPr/>
          </a:p>
        </p:txBody>
      </p:sp>
      <p:sp>
        <p:nvSpPr>
          <p:cNvPr id="173" name="Google Shape;173;p62"/>
          <p:cNvSpPr txBox="1">
            <a:spLocks noGrp="1"/>
          </p:cNvSpPr>
          <p:nvPr>
            <p:ph type="body" idx="4"/>
          </p:nvPr>
        </p:nvSpPr>
        <p:spPr>
          <a:xfrm>
            <a:off x="6172203" y="2064885"/>
            <a:ext cx="5183188" cy="412477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74" name="Google Shape;174;p62"/>
          <p:cNvSpPr txBox="1">
            <a:spLocks noGrp="1"/>
          </p:cNvSpPr>
          <p:nvPr>
            <p:ph type="dt" idx="10"/>
          </p:nvPr>
        </p:nvSpPr>
        <p:spPr>
          <a:xfrm>
            <a:off x="838200" y="6356364"/>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5" name="Google Shape;175;p62"/>
          <p:cNvSpPr txBox="1">
            <a:spLocks noGrp="1"/>
          </p:cNvSpPr>
          <p:nvPr>
            <p:ph type="ftr" idx="11"/>
          </p:nvPr>
        </p:nvSpPr>
        <p:spPr>
          <a:xfrm>
            <a:off x="4038600" y="6356364"/>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6" name="Google Shape;176;p62"/>
          <p:cNvSpPr txBox="1">
            <a:spLocks noGrp="1"/>
          </p:cNvSpPr>
          <p:nvPr>
            <p:ph type="sldNum" idx="12"/>
          </p:nvPr>
        </p:nvSpPr>
        <p:spPr>
          <a:xfrm>
            <a:off x="8610600" y="6356364"/>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fld id="{00000000-1234-1234-1234-123412341234}" type="slidenum">
              <a:rPr lang="en-CA" smtClean="0"/>
              <a:pPr/>
              <a:t>‹#›</a:t>
            </a:fld>
            <a:endParaRPr lang="en-CA"/>
          </a:p>
        </p:txBody>
      </p:sp>
    </p:spTree>
    <p:extLst>
      <p:ext uri="{BB962C8B-B14F-4D97-AF65-F5344CB8AC3E}">
        <p14:creationId xmlns:p14="http://schemas.microsoft.com/office/powerpoint/2010/main" val="663119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A139BAB5-46D4-45D4-AC3A-2A9B37A7A3FD}" type="datetimeFigureOut">
              <a:rPr lang="en-CA" smtClean="0"/>
              <a:t>2022-05-12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ECF98BFC-4A1C-44C6-BF10-FC45118049BE}" type="slidenum">
              <a:rPr lang="en-CA" smtClean="0"/>
              <a:t>‹#›</a:t>
            </a:fld>
            <a:endParaRPr lang="en-CA"/>
          </a:p>
        </p:txBody>
      </p:sp>
    </p:spTree>
    <p:extLst>
      <p:ext uri="{BB962C8B-B14F-4D97-AF65-F5344CB8AC3E}">
        <p14:creationId xmlns:p14="http://schemas.microsoft.com/office/powerpoint/2010/main" val="3209182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A139BAB5-46D4-45D4-AC3A-2A9B37A7A3FD}" type="datetimeFigureOut">
              <a:rPr lang="en-CA" smtClean="0"/>
              <a:t>2022-05-12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ECF98BFC-4A1C-44C6-BF10-FC45118049BE}" type="slidenum">
              <a:rPr lang="en-CA" smtClean="0"/>
              <a:t>‹#›</a:t>
            </a:fld>
            <a:endParaRPr lang="en-CA"/>
          </a:p>
        </p:txBody>
      </p:sp>
    </p:spTree>
    <p:extLst>
      <p:ext uri="{BB962C8B-B14F-4D97-AF65-F5344CB8AC3E}">
        <p14:creationId xmlns:p14="http://schemas.microsoft.com/office/powerpoint/2010/main" val="69789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A139BAB5-46D4-45D4-AC3A-2A9B37A7A3FD}" type="datetimeFigureOut">
              <a:rPr lang="en-CA" smtClean="0"/>
              <a:t>2022-05-12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ECF98BFC-4A1C-44C6-BF10-FC45118049BE}" type="slidenum">
              <a:rPr lang="en-CA" smtClean="0"/>
              <a:t>‹#›</a:t>
            </a:fld>
            <a:endParaRPr lang="en-CA"/>
          </a:p>
        </p:txBody>
      </p:sp>
    </p:spTree>
    <p:extLst>
      <p:ext uri="{BB962C8B-B14F-4D97-AF65-F5344CB8AC3E}">
        <p14:creationId xmlns:p14="http://schemas.microsoft.com/office/powerpoint/2010/main" val="1216552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39BAB5-46D4-45D4-AC3A-2A9B37A7A3FD}" type="datetimeFigureOut">
              <a:rPr lang="en-CA" smtClean="0"/>
              <a:t>2022-05-12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ECF98BFC-4A1C-44C6-BF10-FC45118049BE}" type="slidenum">
              <a:rPr lang="en-CA" smtClean="0"/>
              <a:t>‹#›</a:t>
            </a:fld>
            <a:endParaRPr lang="en-CA"/>
          </a:p>
        </p:txBody>
      </p:sp>
    </p:spTree>
    <p:extLst>
      <p:ext uri="{BB962C8B-B14F-4D97-AF65-F5344CB8AC3E}">
        <p14:creationId xmlns:p14="http://schemas.microsoft.com/office/powerpoint/2010/main" val="3726723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139BAB5-46D4-45D4-AC3A-2A9B37A7A3FD}" type="datetimeFigureOut">
              <a:rPr lang="en-CA" smtClean="0"/>
              <a:t>2022-05-12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ECF98BFC-4A1C-44C6-BF10-FC45118049BE}" type="slidenum">
              <a:rPr lang="en-CA" smtClean="0"/>
              <a:t>‹#›</a:t>
            </a:fld>
            <a:endParaRPr lang="en-CA"/>
          </a:p>
        </p:txBody>
      </p:sp>
    </p:spTree>
    <p:extLst>
      <p:ext uri="{BB962C8B-B14F-4D97-AF65-F5344CB8AC3E}">
        <p14:creationId xmlns:p14="http://schemas.microsoft.com/office/powerpoint/2010/main" val="471153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139BAB5-46D4-45D4-AC3A-2A9B37A7A3FD}" type="datetimeFigureOut">
              <a:rPr lang="en-CA" smtClean="0"/>
              <a:t>2022-05-12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ECF98BFC-4A1C-44C6-BF10-FC45118049BE}" type="slidenum">
              <a:rPr lang="en-CA" smtClean="0"/>
              <a:t>‹#›</a:t>
            </a:fld>
            <a:endParaRPr lang="en-CA"/>
          </a:p>
        </p:txBody>
      </p:sp>
    </p:spTree>
    <p:extLst>
      <p:ext uri="{BB962C8B-B14F-4D97-AF65-F5344CB8AC3E}">
        <p14:creationId xmlns:p14="http://schemas.microsoft.com/office/powerpoint/2010/main" val="1155624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39BAB5-46D4-45D4-AC3A-2A9B37A7A3FD}" type="datetimeFigureOut">
              <a:rPr lang="en-CA" smtClean="0"/>
              <a:t>2022-05-12</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F98BFC-4A1C-44C6-BF10-FC45118049BE}" type="slidenum">
              <a:rPr lang="en-CA" smtClean="0"/>
              <a:t>‹#›</a:t>
            </a:fld>
            <a:endParaRPr lang="en-CA"/>
          </a:p>
        </p:txBody>
      </p:sp>
    </p:spTree>
    <p:extLst>
      <p:ext uri="{BB962C8B-B14F-4D97-AF65-F5344CB8AC3E}">
        <p14:creationId xmlns:p14="http://schemas.microsoft.com/office/powerpoint/2010/main" val="29528297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46"/>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4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46"/>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46"/>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46"/>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fld id="{00000000-1234-1234-1234-123412341234}" type="slidenum">
              <a:rPr lang="en-CA" smtClean="0"/>
              <a:pPr/>
              <a:t>‹#›</a:t>
            </a:fld>
            <a:endParaRPr lang="en-CA"/>
          </a:p>
        </p:txBody>
      </p:sp>
      <p:pic>
        <p:nvPicPr>
          <p:cNvPr id="15" name="Google Shape;15;p46" descr="CLEOslidesTemplateDesigns-1.pdf"/>
          <p:cNvPicPr preferRelativeResize="0"/>
          <p:nvPr/>
        </p:nvPicPr>
        <p:blipFill rotWithShape="1">
          <a:blip r:embed="rId14">
            <a:alphaModFix/>
          </a:blip>
          <a:srcRect/>
          <a:stretch/>
        </p:blipFill>
        <p:spPr>
          <a:xfrm>
            <a:off x="13363" y="-185839"/>
            <a:ext cx="12178639" cy="7043840"/>
          </a:xfrm>
          <a:prstGeom prst="rect">
            <a:avLst/>
          </a:prstGeom>
          <a:noFill/>
          <a:ln>
            <a:noFill/>
          </a:ln>
        </p:spPr>
      </p:pic>
    </p:spTree>
    <p:extLst>
      <p:ext uri="{BB962C8B-B14F-4D97-AF65-F5344CB8AC3E}">
        <p14:creationId xmlns:p14="http://schemas.microsoft.com/office/powerpoint/2010/main" val="2050399045"/>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3"/>
        <p:cNvGrpSpPr/>
        <p:nvPr/>
      </p:nvGrpSpPr>
      <p:grpSpPr>
        <a:xfrm>
          <a:off x="0" y="0"/>
          <a:ext cx="0" cy="0"/>
          <a:chOff x="0" y="0"/>
          <a:chExt cx="0" cy="0"/>
        </a:xfrm>
      </p:grpSpPr>
      <p:sp>
        <p:nvSpPr>
          <p:cNvPr id="94" name="Google Shape;94;p48"/>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95" name="Google Shape;95;p4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96" name="Google Shape;96;p48"/>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7" name="Google Shape;97;p48"/>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8" name="Google Shape;98;p48"/>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fld id="{00000000-1234-1234-1234-123412341234}" type="slidenum">
              <a:rPr lang="en-CA" smtClean="0"/>
              <a:pPr/>
              <a:t>‹#›</a:t>
            </a:fld>
            <a:endParaRPr lang="en-CA"/>
          </a:p>
        </p:txBody>
      </p:sp>
      <p:pic>
        <p:nvPicPr>
          <p:cNvPr id="99" name="Google Shape;99;p48" descr="CLEOslidesTemplateDesigns-1.pdf"/>
          <p:cNvPicPr preferRelativeResize="0"/>
          <p:nvPr/>
        </p:nvPicPr>
        <p:blipFill rotWithShape="1">
          <a:blip r:embed="rId14">
            <a:alphaModFix/>
          </a:blip>
          <a:srcRect/>
          <a:stretch/>
        </p:blipFill>
        <p:spPr>
          <a:xfrm>
            <a:off x="13370" y="-185839"/>
            <a:ext cx="12178639" cy="7043840"/>
          </a:xfrm>
          <a:prstGeom prst="rect">
            <a:avLst/>
          </a:prstGeom>
          <a:noFill/>
          <a:ln>
            <a:noFill/>
          </a:ln>
        </p:spPr>
      </p:pic>
    </p:spTree>
    <p:extLst>
      <p:ext uri="{BB962C8B-B14F-4D97-AF65-F5344CB8AC3E}">
        <p14:creationId xmlns:p14="http://schemas.microsoft.com/office/powerpoint/2010/main" val="161416191"/>
      </p:ext>
    </p:extLst>
  </p:cSld>
  <p:clrMap bg1="lt1" tx1="dk1" bg2="dk2"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tribunalsontario.ca/documents/ltb/Notices%20of%20Termination%20&amp;%20Instructions/N4.pd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hyperlink" Target="https://tribunalsontario.ca/documents/ltb/Notices%20of%20Termination%20&amp;%20Instructions/N5.pdf"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ontario.ca/laws/regulation/060516#BK71"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tribunalsontario.ca/documents/ltb/Notices%20of%20Termination%20&amp;%20Instructions/N12.pdf"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30.xml.rels><?xml version="1.0" encoding="UTF-8" standalone="yes"?>
<Relationships xmlns="http://schemas.openxmlformats.org/package/2006/relationships"><Relationship Id="rId8" Type="http://schemas.openxmlformats.org/officeDocument/2006/relationships/hyperlink" Target="https://www.acto.ca/documents/n4_notice_eviction/" TargetMode="External"/><Relationship Id="rId3" Type="http://schemas.openxmlformats.org/officeDocument/2006/relationships/hyperlink" Target="https://stepstojustice.ca/legal-topic/housing-law/eviction/" TargetMode="External"/><Relationship Id="rId7" Type="http://schemas.openxmlformats.org/officeDocument/2006/relationships/hyperlink" Target="https://www.acto.ca/documents/evictionandsheriff/" TargetMode="External"/><Relationship Id="rId12" Type="http://schemas.openxmlformats.org/officeDocument/2006/relationships/hyperlink" Target="https://tribunalsontario.ca/documents/ltb/Notices%20of%20Termination%20&amp;%20Instructions/N12.pdf" TargetMode="External"/><Relationship Id="rId2" Type="http://schemas.openxmlformats.org/officeDocument/2006/relationships/notesSlide" Target="../notesSlides/notesSlide4.xml"/><Relationship Id="rId1" Type="http://schemas.openxmlformats.org/officeDocument/2006/relationships/slideLayout" Target="../slideLayouts/slideLayout24.xml"/><Relationship Id="rId6" Type="http://schemas.openxmlformats.org/officeDocument/2006/relationships/hyperlink" Target="https://www.acto.ca/documents/boardorderwrong/" TargetMode="External"/><Relationship Id="rId11" Type="http://schemas.openxmlformats.org/officeDocument/2006/relationships/hyperlink" Target="https://tribunalsontario.ca/documents/ltb/Notices%20of%20Termination%20&amp;%20Instructions/N5.pdf" TargetMode="External"/><Relationship Id="rId5" Type="http://schemas.openxmlformats.org/officeDocument/2006/relationships/hyperlink" Target="https://stepstojustice.ca/guided-pathways/housing-law-eviction-solution-explorer/" TargetMode="External"/><Relationship Id="rId10" Type="http://schemas.openxmlformats.org/officeDocument/2006/relationships/hyperlink" Target="https://tribunalsontario.ca/documents/ltb/Notices%20of%20Termination%20&amp;%20Instructions/N4.pdf" TargetMode="External"/><Relationship Id="rId4" Type="http://schemas.openxmlformats.org/officeDocument/2006/relationships/hyperlink" Target="https://stepstojustice.ca/legal-topic/housing-law/eviction-process-landlord-tenant-board/" TargetMode="External"/><Relationship Id="rId9" Type="http://schemas.openxmlformats.org/officeDocument/2006/relationships/hyperlink" Target="https://tribunalsontario.ca/ltb/"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s://www.legalaid.on.ca/legal-clinics/" TargetMode="External"/><Relationship Id="rId2" Type="http://schemas.openxmlformats.org/officeDocument/2006/relationships/hyperlink" Target="https://cleoconnect.ca/resource/yourlegalrights/navigating-virtual-ltb-hearings/" TargetMode="External"/><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3" Type="http://schemas.openxmlformats.org/officeDocument/2006/relationships/hyperlink" Target="https://www2.gov.bc.ca/assets/gov/british-columbians-our-governments/indigenous-people/aboriginal-peoples-documents/calls_to_action_english2.pdf" TargetMode="External"/><Relationship Id="rId2" Type="http://schemas.openxmlformats.org/officeDocument/2006/relationships/notesSlide" Target="../notesSlides/notesSlide5.xml"/><Relationship Id="rId1" Type="http://schemas.openxmlformats.org/officeDocument/2006/relationships/slideLayout" Target="../slideLayouts/slideLayout24.xml"/><Relationship Id="rId6" Type="http://schemas.openxmlformats.org/officeDocument/2006/relationships/hyperlink" Target="https://www.whose.land/en/" TargetMode="External"/><Relationship Id="rId5" Type="http://schemas.openxmlformats.org/officeDocument/2006/relationships/hyperlink" Target="https://www.ualberta.ca/admissions-programs/online-courses/indigenous-canada/index.html" TargetMode="External"/><Relationship Id="rId4" Type="http://schemas.openxmlformats.org/officeDocument/2006/relationships/hyperlink" Target="https://oncanadaproject.ca/settlerstakeaction"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Google Shape;258;p3"/>
          <p:cNvSpPr txBox="1">
            <a:spLocks noGrp="1"/>
          </p:cNvSpPr>
          <p:nvPr>
            <p:ph type="title"/>
          </p:nvPr>
        </p:nvSpPr>
        <p:spPr>
          <a:xfrm>
            <a:off x="2152650" y="645589"/>
            <a:ext cx="7886700" cy="2442168"/>
          </a:xfrm>
          <a:prstGeom prst="rect">
            <a:avLst/>
          </a:prstGeom>
          <a:noFill/>
          <a:ln>
            <a:noFill/>
          </a:ln>
        </p:spPr>
        <p:txBody>
          <a:bodyPr spcFirstLastPara="1" wrap="square" lIns="91425" tIns="45700" rIns="91425" bIns="45700" anchor="ctr" anchorCtr="0">
            <a:normAutofit/>
          </a:bodyPr>
          <a:lstStyle/>
          <a:p>
            <a:pPr algn="ctr">
              <a:buSzPts val="4400"/>
            </a:pPr>
            <a:r>
              <a:rPr lang="en-CA" b="1" dirty="0"/>
              <a:t>Understanding and Preventing </a:t>
            </a:r>
            <a:br>
              <a:rPr lang="en-CA" b="1" dirty="0"/>
            </a:br>
            <a:r>
              <a:rPr lang="en-CA" b="1" dirty="0"/>
              <a:t>the Eviction Process</a:t>
            </a:r>
            <a:br>
              <a:rPr lang="en-CA" b="1" dirty="0"/>
            </a:br>
            <a:r>
              <a:rPr lang="en-CA" sz="3200" dirty="0"/>
              <a:t>Presentation and Q+A</a:t>
            </a:r>
            <a:endParaRPr sz="3200" dirty="0"/>
          </a:p>
        </p:txBody>
      </p:sp>
      <p:sp>
        <p:nvSpPr>
          <p:cNvPr id="259" name="Google Shape;259;p3"/>
          <p:cNvSpPr txBox="1">
            <a:spLocks noGrp="1"/>
          </p:cNvSpPr>
          <p:nvPr>
            <p:ph type="body" idx="1"/>
          </p:nvPr>
        </p:nvSpPr>
        <p:spPr>
          <a:xfrm>
            <a:off x="2152650" y="2904565"/>
            <a:ext cx="7886700" cy="3307846"/>
          </a:xfrm>
          <a:prstGeom prst="rect">
            <a:avLst/>
          </a:prstGeom>
          <a:noFill/>
          <a:ln>
            <a:noFill/>
          </a:ln>
        </p:spPr>
        <p:txBody>
          <a:bodyPr spcFirstLastPara="1" wrap="square" lIns="91425" tIns="45700" rIns="91425" bIns="45700" anchor="t" anchorCtr="0">
            <a:noAutofit/>
          </a:bodyPr>
          <a:lstStyle/>
          <a:p>
            <a:pPr marL="0" indent="0">
              <a:buSzPts val="2000"/>
              <a:buNone/>
            </a:pPr>
            <a:r>
              <a:rPr lang="en-CA" b="1" dirty="0"/>
              <a:t>Speaker:</a:t>
            </a:r>
            <a:endParaRPr lang="en-CA" sz="2000" b="1" dirty="0"/>
          </a:p>
          <a:p>
            <a:pPr marL="114300" indent="0">
              <a:buNone/>
            </a:pPr>
            <a:r>
              <a:rPr lang="en-CA" b="1" dirty="0"/>
              <a:t>Tracey </a:t>
            </a:r>
            <a:r>
              <a:rPr lang="en-CA" b="1" dirty="0" err="1"/>
              <a:t>Lasook</a:t>
            </a:r>
            <a:endParaRPr lang="en-CA" dirty="0"/>
          </a:p>
          <a:p>
            <a:pPr marL="114300" indent="0">
              <a:buNone/>
            </a:pPr>
            <a:r>
              <a:rPr lang="en-CA" dirty="0"/>
              <a:t>Community Legal Worker and Licensed Paralegal at Kinna-aweya Legal Clinic</a:t>
            </a:r>
          </a:p>
          <a:p>
            <a:pPr marL="0" indent="0">
              <a:buSzPts val="2400"/>
              <a:buNone/>
            </a:pPr>
            <a:endParaRPr lang="en-CA" sz="2000" dirty="0"/>
          </a:p>
          <a:p>
            <a:pPr marL="0" indent="0" algn="ctr">
              <a:buSzPts val="2400"/>
              <a:buNone/>
            </a:pPr>
            <a:r>
              <a:rPr lang="en-CA" b="1" dirty="0"/>
              <a:t>May 12th, 12-12:45pm </a:t>
            </a:r>
            <a:endParaRPr sz="2000" b="1" dirty="0"/>
          </a:p>
          <a:p>
            <a:pPr marL="0" indent="0">
              <a:buSzPts val="2400"/>
              <a:buNone/>
            </a:pPr>
            <a:endParaRPr sz="1800" dirty="0"/>
          </a:p>
        </p:txBody>
      </p:sp>
      <p:sp>
        <p:nvSpPr>
          <p:cNvPr id="260" name="Google Shape;260;p3"/>
          <p:cNvSpPr txBox="1">
            <a:spLocks noGrp="1"/>
          </p:cNvSpPr>
          <p:nvPr>
            <p:ph type="sldNum" idx="12"/>
          </p:nvPr>
        </p:nvSpPr>
        <p:spPr>
          <a:xfrm>
            <a:off x="7981950" y="6356352"/>
            <a:ext cx="2057400" cy="365125"/>
          </a:xfrm>
          <a:prstGeom prst="rect">
            <a:avLst/>
          </a:prstGeom>
          <a:noFill/>
          <a:ln>
            <a:noFill/>
          </a:ln>
        </p:spPr>
        <p:txBody>
          <a:bodyPr spcFirstLastPara="1" wrap="square" lIns="91425" tIns="45700" rIns="91425" bIns="45700" anchor="ctr" anchorCtr="0">
            <a:noAutofit/>
          </a:bodyPr>
          <a:lstStyle/>
          <a:p>
            <a:fld id="{00000000-1234-1234-1234-123412341234}" type="slidenum">
              <a:rPr lang="en-CA" kern="0"/>
              <a:pPr/>
              <a:t>1</a:t>
            </a:fld>
            <a:endParaRPr ker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Clear as MUD</a:t>
            </a:r>
          </a:p>
        </p:txBody>
      </p:sp>
      <p:sp>
        <p:nvSpPr>
          <p:cNvPr id="4" name="Text Placeholder 3"/>
          <p:cNvSpPr>
            <a:spLocks noGrp="1"/>
          </p:cNvSpPr>
          <p:nvPr>
            <p:ph type="body" sz="half" idx="2"/>
          </p:nvPr>
        </p:nvSpPr>
        <p:spPr/>
        <p:txBody>
          <a:bodyPr/>
          <a:lstStyle/>
          <a:p>
            <a:r>
              <a:rPr lang="en-CA" dirty="0"/>
              <a:t>These notices can be confusing to tenants and their advocates.</a:t>
            </a:r>
          </a:p>
          <a:p>
            <a:r>
              <a:rPr lang="en-CA" dirty="0"/>
              <a:t>BUT, they can also be confusing to the person filling them out. </a:t>
            </a:r>
          </a:p>
          <a:p>
            <a:r>
              <a:rPr lang="en-CA" dirty="0"/>
              <a:t>Sometimes an error in the notice can help the tenant. The Landlord and Tenant Board generally cannot order an eviction if there are serious mistakes in the notice.</a:t>
            </a:r>
          </a:p>
          <a:p>
            <a:r>
              <a:rPr lang="en-CA" dirty="0"/>
              <a:t>We will now look at some of the most common errors that landlords make when filling out these forms and when serving them.</a:t>
            </a:r>
          </a:p>
        </p:txBody>
      </p:sp>
      <p:pic>
        <p:nvPicPr>
          <p:cNvPr id="5"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5333350" y="987425"/>
            <a:ext cx="5871875" cy="4873625"/>
          </a:xfrm>
        </p:spPr>
      </p:pic>
    </p:spTree>
    <p:extLst>
      <p:ext uri="{BB962C8B-B14F-4D97-AF65-F5344CB8AC3E}">
        <p14:creationId xmlns:p14="http://schemas.microsoft.com/office/powerpoint/2010/main" val="28038297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So you fell behind in your rent</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953000" y="2858294"/>
            <a:ext cx="2286000" cy="2286000"/>
          </a:xfrm>
        </p:spPr>
      </p:pic>
    </p:spTree>
    <p:extLst>
      <p:ext uri="{BB962C8B-B14F-4D97-AF65-F5344CB8AC3E}">
        <p14:creationId xmlns:p14="http://schemas.microsoft.com/office/powerpoint/2010/main" val="33123087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N4: Notice to End Your Tenancy Early for Non-payment of Rent</a:t>
            </a:r>
          </a:p>
        </p:txBody>
      </p:sp>
      <p:sp>
        <p:nvSpPr>
          <p:cNvPr id="5" name="Content Placeholder 4"/>
          <p:cNvSpPr>
            <a:spLocks noGrp="1"/>
          </p:cNvSpPr>
          <p:nvPr>
            <p:ph idx="1"/>
          </p:nvPr>
        </p:nvSpPr>
        <p:spPr/>
        <p:txBody>
          <a:bodyPr/>
          <a:lstStyle/>
          <a:p>
            <a:r>
              <a:rPr lang="en-CA" dirty="0">
                <a:hlinkClick r:id="rId2"/>
              </a:rPr>
              <a:t>https://tribunalsontario.ca/documents/ltb/Notices%20of%20Termination%20&amp;%20Instructions/N4.pdf</a:t>
            </a:r>
            <a:r>
              <a:rPr lang="en-CA" dirty="0"/>
              <a:t> </a:t>
            </a:r>
          </a:p>
        </p:txBody>
      </p:sp>
    </p:spTree>
    <p:extLst>
      <p:ext uri="{BB962C8B-B14F-4D97-AF65-F5344CB8AC3E}">
        <p14:creationId xmlns:p14="http://schemas.microsoft.com/office/powerpoint/2010/main" val="34609254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Common Errors:</a:t>
            </a:r>
          </a:p>
        </p:txBody>
      </p:sp>
      <p:sp>
        <p:nvSpPr>
          <p:cNvPr id="3" name="Content Placeholder 2"/>
          <p:cNvSpPr>
            <a:spLocks noGrp="1"/>
          </p:cNvSpPr>
          <p:nvPr>
            <p:ph idx="1"/>
          </p:nvPr>
        </p:nvSpPr>
        <p:spPr/>
        <p:txBody>
          <a:bodyPr/>
          <a:lstStyle/>
          <a:p>
            <a:r>
              <a:rPr lang="en-CA" dirty="0"/>
              <a:t>Check to make sure that all of the tenants who are living in the rental unit who are over the age of 18 are listed in the address section of the notice.</a:t>
            </a:r>
          </a:p>
          <a:p>
            <a:r>
              <a:rPr lang="en-CA" dirty="0"/>
              <a:t>Check the address of the rental unit to make sure it is correct and complete.</a:t>
            </a:r>
          </a:p>
          <a:p>
            <a:r>
              <a:rPr lang="en-CA" dirty="0"/>
              <a:t>Check the date the notice was signed (page 2), rent is not considered late until the day after the rent is due.</a:t>
            </a:r>
          </a:p>
          <a:p>
            <a:r>
              <a:rPr lang="en-CA" dirty="0"/>
              <a:t>Count the number of days between the day after the notice was received and the termination date (page 1) NOTE: the date that the notice was signed is not necessarily the date it was received.</a:t>
            </a:r>
          </a:p>
        </p:txBody>
      </p:sp>
    </p:spTree>
    <p:extLst>
      <p:ext uri="{BB962C8B-B14F-4D97-AF65-F5344CB8AC3E}">
        <p14:creationId xmlns:p14="http://schemas.microsoft.com/office/powerpoint/2010/main" val="13834882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Common Errors continued:</a:t>
            </a:r>
          </a:p>
        </p:txBody>
      </p:sp>
      <p:sp>
        <p:nvSpPr>
          <p:cNvPr id="3" name="Content Placeholder 2"/>
          <p:cNvSpPr>
            <a:spLocks noGrp="1"/>
          </p:cNvSpPr>
          <p:nvPr>
            <p:ph idx="1"/>
          </p:nvPr>
        </p:nvSpPr>
        <p:spPr/>
        <p:txBody>
          <a:bodyPr>
            <a:normAutofit fontScale="85000" lnSpcReduction="20000"/>
          </a:bodyPr>
          <a:lstStyle/>
          <a:p>
            <a:r>
              <a:rPr lang="en-CA" dirty="0"/>
              <a:t>Ask the tenant when they received the notice. How do they know? Do they have a point of reference as to when they received it?</a:t>
            </a:r>
          </a:p>
          <a:p>
            <a:r>
              <a:rPr lang="en-CA" dirty="0"/>
              <a:t>Ask the tenant HOW the notice was served – was it under their door? in their mailbox? Was it sent by regular mail? Was it hand delivered? Was it sent by email? Did they agree to service by email in writing?</a:t>
            </a:r>
          </a:p>
          <a:p>
            <a:r>
              <a:rPr lang="en-CA" dirty="0"/>
              <a:t>On page 2 check to make sure all payments made by the tenant have been listed. Ask them to obtain proof if possible of all payments. Types of proof: receipts issued by landlord, bank records of e-transfer, tenant pay or direct pay, cheque, money order, etc.  We suggest that you never pay in cash unless you get a receipt at the time of the payment.</a:t>
            </a:r>
          </a:p>
          <a:p>
            <a:r>
              <a:rPr lang="en-CA" dirty="0"/>
              <a:t>Make sure that the DATE section is completed correctly. If the tenant pays rent on the 1</a:t>
            </a:r>
            <a:r>
              <a:rPr lang="en-CA" baseline="30000" dirty="0"/>
              <a:t>st</a:t>
            </a:r>
            <a:r>
              <a:rPr lang="en-CA" dirty="0"/>
              <a:t> of the month then the rental period should be the 1</a:t>
            </a:r>
            <a:r>
              <a:rPr lang="en-CA" baseline="30000" dirty="0"/>
              <a:t>st</a:t>
            </a:r>
            <a:r>
              <a:rPr lang="en-CA" dirty="0"/>
              <a:t> of the month to the last day of the month, some landlords put the 1</a:t>
            </a:r>
            <a:r>
              <a:rPr lang="en-CA" baseline="30000" dirty="0"/>
              <a:t>st</a:t>
            </a:r>
            <a:r>
              <a:rPr lang="en-CA" dirty="0"/>
              <a:t> of the month to the 1</a:t>
            </a:r>
            <a:r>
              <a:rPr lang="en-CA" baseline="30000" dirty="0"/>
              <a:t>st</a:t>
            </a:r>
            <a:r>
              <a:rPr lang="en-CA" dirty="0"/>
              <a:t> of the next month and this is incorrect.</a:t>
            </a:r>
          </a:p>
          <a:p>
            <a:endParaRPr lang="en-CA" dirty="0"/>
          </a:p>
        </p:txBody>
      </p:sp>
    </p:spTree>
    <p:extLst>
      <p:ext uri="{BB962C8B-B14F-4D97-AF65-F5344CB8AC3E}">
        <p14:creationId xmlns:p14="http://schemas.microsoft.com/office/powerpoint/2010/main" val="38416364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Behavior, Damage or Overcrowding</a:t>
            </a:r>
            <a:endParaRPr lang="en-CA" dirty="0"/>
          </a:p>
        </p:txBody>
      </p:sp>
      <p:pic>
        <p:nvPicPr>
          <p:cNvPr id="4" name="Content Placeholder 3"/>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6019800" y="1470649"/>
            <a:ext cx="5181600" cy="4048125"/>
          </a:xfrm>
        </p:spPr>
      </p:pic>
      <p:pic>
        <p:nvPicPr>
          <p:cNvPr id="11" name="Content Placeholder 10"/>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220435" y="1690688"/>
            <a:ext cx="5181600" cy="3886200"/>
          </a:xfrm>
        </p:spPr>
      </p:pic>
    </p:spTree>
    <p:extLst>
      <p:ext uri="{BB962C8B-B14F-4D97-AF65-F5344CB8AC3E}">
        <p14:creationId xmlns:p14="http://schemas.microsoft.com/office/powerpoint/2010/main" val="2897999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CA" dirty="0"/>
            </a:br>
            <a:r>
              <a:rPr lang="en-CA" dirty="0"/>
              <a:t>N5 Notice to End your Tenancy for Interfering with Other, Damage, or Overcrowding</a:t>
            </a:r>
            <a:br>
              <a:rPr lang="en-CA" dirty="0"/>
            </a:br>
            <a:endParaRPr lang="en-CA" dirty="0"/>
          </a:p>
        </p:txBody>
      </p:sp>
      <p:sp>
        <p:nvSpPr>
          <p:cNvPr id="5" name="Content Placeholder 4"/>
          <p:cNvSpPr>
            <a:spLocks noGrp="1"/>
          </p:cNvSpPr>
          <p:nvPr>
            <p:ph idx="1"/>
          </p:nvPr>
        </p:nvSpPr>
        <p:spPr/>
        <p:txBody>
          <a:bodyPr/>
          <a:lstStyle/>
          <a:p>
            <a:r>
              <a:rPr lang="en-CA" dirty="0">
                <a:hlinkClick r:id="rId2"/>
              </a:rPr>
              <a:t>https://tribunalsontario.ca/documents/ltb/Notices%20of%20Termination%20&amp;%20Instructions/N5.pdf</a:t>
            </a:r>
            <a:r>
              <a:rPr lang="en-CA" dirty="0"/>
              <a:t> </a:t>
            </a:r>
          </a:p>
        </p:txBody>
      </p:sp>
    </p:spTree>
    <p:extLst>
      <p:ext uri="{BB962C8B-B14F-4D97-AF65-F5344CB8AC3E}">
        <p14:creationId xmlns:p14="http://schemas.microsoft.com/office/powerpoint/2010/main" val="16205661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Common Errors:</a:t>
            </a:r>
          </a:p>
        </p:txBody>
      </p:sp>
      <p:sp>
        <p:nvSpPr>
          <p:cNvPr id="3" name="Content Placeholder 2"/>
          <p:cNvSpPr>
            <a:spLocks noGrp="1"/>
          </p:cNvSpPr>
          <p:nvPr>
            <p:ph idx="1"/>
          </p:nvPr>
        </p:nvSpPr>
        <p:spPr/>
        <p:txBody>
          <a:bodyPr>
            <a:normAutofit lnSpcReduction="10000"/>
          </a:bodyPr>
          <a:lstStyle/>
          <a:p>
            <a:r>
              <a:rPr lang="en-CA" dirty="0"/>
              <a:t>As with the N4, check to make sure that the address of the rental unit is correct and that all tenants over the age of 18 are listed</a:t>
            </a:r>
          </a:p>
          <a:p>
            <a:r>
              <a:rPr lang="en-CA" dirty="0"/>
              <a:t>Check the date the notice was received by the tenant</a:t>
            </a:r>
          </a:p>
          <a:p>
            <a:r>
              <a:rPr lang="en-CA" dirty="0"/>
              <a:t>Ask the tenant how they received the notice – under their door, in the mailbox? by regular mail? By Email? Did they agree to service by email in writing? How do they know when they received it? Do they have a point of reference?</a:t>
            </a:r>
          </a:p>
          <a:p>
            <a:r>
              <a:rPr lang="en-CA" dirty="0"/>
              <a:t>Count the number of days from the day the tenant received the notice to the termination date on the first page. In the case of an N5 the tenant must be given 20 days notice even though the remedy period in the notice is 7 days.</a:t>
            </a:r>
          </a:p>
        </p:txBody>
      </p:sp>
    </p:spTree>
    <p:extLst>
      <p:ext uri="{BB962C8B-B14F-4D97-AF65-F5344CB8AC3E}">
        <p14:creationId xmlns:p14="http://schemas.microsoft.com/office/powerpoint/2010/main" val="2616794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Common errors continued:</a:t>
            </a:r>
          </a:p>
        </p:txBody>
      </p:sp>
      <p:sp>
        <p:nvSpPr>
          <p:cNvPr id="3" name="Content Placeholder 2"/>
          <p:cNvSpPr>
            <a:spLocks noGrp="1"/>
          </p:cNvSpPr>
          <p:nvPr>
            <p:ph idx="1"/>
          </p:nvPr>
        </p:nvSpPr>
        <p:spPr/>
        <p:txBody>
          <a:bodyPr>
            <a:normAutofit fontScale="62500" lnSpcReduction="20000"/>
          </a:bodyPr>
          <a:lstStyle/>
          <a:p>
            <a:r>
              <a:rPr lang="en-CA" dirty="0"/>
              <a:t>On page 1 check to make sure that at least one of the reasons for issuing the notice is checked off.</a:t>
            </a:r>
          </a:p>
          <a:p>
            <a:r>
              <a:rPr lang="en-CA" dirty="0"/>
              <a:t>Also on page 1 check to make sure that if the reason for the notice is the tenants behaviour or the behavior of their guests that either the box advising the tenant(s) that they have 7 days to correct the behaviour being complained about has been checked off OR, that the box indicating that this is their second notice within 6 months and that they do not have the opportunity to remedy their behaviour and that they landlord may apply to the Landlord and Tenant Board for an Order terminating the tenancy immediately </a:t>
            </a:r>
          </a:p>
          <a:p>
            <a:r>
              <a:rPr lang="en-CA" dirty="0"/>
              <a:t>If the reason is damage then the landlord must advise of the necessary repairs, the cost to do the repairs or the cost to replace the item if it cannot reasonably be repaired. Again the tenant has 7 days to repair the damage or pay the amount claimed if they agree that they or their guests are responsible for the damage. Regular wear and tear is not damage. There is a Schedule in the Regulations made under the RTA that sets out the useful life of things </a:t>
            </a:r>
            <a:r>
              <a:rPr lang="en-CA" dirty="0">
                <a:hlinkClick r:id="rId2"/>
              </a:rPr>
              <a:t>https://www.ontario.ca/laws/regulation/060516#BK71</a:t>
            </a:r>
            <a:r>
              <a:rPr lang="en-CA" dirty="0"/>
              <a:t> </a:t>
            </a:r>
          </a:p>
          <a:p>
            <a:r>
              <a:rPr lang="en-CA" dirty="0"/>
              <a:t>Is there a By-law regarding overcrowding? Sometimes landlords try to use this because you have a roommate. This is usually not considered overcrowding.  Example: Thunder Bay’s by-law states “</a:t>
            </a:r>
            <a:r>
              <a:rPr lang="en-CA" i="1" dirty="0"/>
              <a:t>Every Owner of Residential Property must: (a) abide by the requirements of the Building Code Act, 1992 with respect to the maximum number of Occupants residing on a permanent basis in a Dwelling Unit;” </a:t>
            </a:r>
            <a:r>
              <a:rPr lang="en-CA" dirty="0"/>
              <a:t>The tenant must be given 7 days to reduce the number of people in the unit IF it is actually overcrowded.</a:t>
            </a:r>
            <a:endParaRPr lang="en-CA" i="1" dirty="0"/>
          </a:p>
        </p:txBody>
      </p:sp>
    </p:spTree>
    <p:extLst>
      <p:ext uri="{BB962C8B-B14F-4D97-AF65-F5344CB8AC3E}">
        <p14:creationId xmlns:p14="http://schemas.microsoft.com/office/powerpoint/2010/main" val="39816413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Common Errors continued:</a:t>
            </a:r>
          </a:p>
        </p:txBody>
      </p:sp>
      <p:sp>
        <p:nvSpPr>
          <p:cNvPr id="3" name="Content Placeholder 2"/>
          <p:cNvSpPr>
            <a:spLocks noGrp="1"/>
          </p:cNvSpPr>
          <p:nvPr>
            <p:ph idx="1"/>
          </p:nvPr>
        </p:nvSpPr>
        <p:spPr/>
        <p:txBody>
          <a:bodyPr/>
          <a:lstStyle/>
          <a:p>
            <a:r>
              <a:rPr lang="en-CA" dirty="0"/>
              <a:t>Another common error that some landlords make when completing an N5 is that they do not provide sufficient details about the behaviour being complained of or the alleged damage to the rental unit</a:t>
            </a:r>
          </a:p>
          <a:p>
            <a:r>
              <a:rPr lang="en-CA" dirty="0"/>
              <a:t>The details section of the Notice must provide the tenant with enough information to know what the problem is AND how to rectify it if it is a first notice. </a:t>
            </a:r>
          </a:p>
          <a:p>
            <a:r>
              <a:rPr lang="en-CA" dirty="0"/>
              <a:t>Example damage.</a:t>
            </a:r>
          </a:p>
          <a:p>
            <a:r>
              <a:rPr lang="en-CA" dirty="0"/>
              <a:t>Example behaviour.</a:t>
            </a:r>
          </a:p>
        </p:txBody>
      </p:sp>
    </p:spTree>
    <p:extLst>
      <p:ext uri="{BB962C8B-B14F-4D97-AF65-F5344CB8AC3E}">
        <p14:creationId xmlns:p14="http://schemas.microsoft.com/office/powerpoint/2010/main" val="36192147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Google Shape;266;p5"/>
          <p:cNvSpPr txBox="1">
            <a:spLocks noGrp="1"/>
          </p:cNvSpPr>
          <p:nvPr>
            <p:ph type="title"/>
          </p:nvPr>
        </p:nvSpPr>
        <p:spPr>
          <a:xfrm>
            <a:off x="2152650" y="1139648"/>
            <a:ext cx="7886700" cy="590931"/>
          </a:xfrm>
          <a:prstGeom prst="rect">
            <a:avLst/>
          </a:prstGeom>
          <a:noFill/>
          <a:ln>
            <a:noFill/>
          </a:ln>
        </p:spPr>
        <p:txBody>
          <a:bodyPr spcFirstLastPara="1" wrap="square" lIns="91425" tIns="45700" rIns="91425" bIns="45700" anchor="ctr" anchorCtr="0">
            <a:spAutoFit/>
          </a:bodyPr>
          <a:lstStyle/>
          <a:p>
            <a:pPr algn="ctr">
              <a:buClr>
                <a:srgbClr val="3A4B83"/>
              </a:buClr>
              <a:buSzPts val="3600"/>
            </a:pPr>
            <a:r>
              <a:rPr lang="en-CA" sz="3600" dirty="0">
                <a:solidFill>
                  <a:srgbClr val="3A4B83"/>
                </a:solidFill>
              </a:rPr>
              <a:t>What you can expect today</a:t>
            </a:r>
            <a:endParaRPr dirty="0">
              <a:solidFill>
                <a:srgbClr val="3A4B83"/>
              </a:solidFill>
              <a:latin typeface="Calibri"/>
              <a:ea typeface="Calibri"/>
              <a:cs typeface="Calibri"/>
              <a:sym typeface="Calibri"/>
            </a:endParaRPr>
          </a:p>
        </p:txBody>
      </p:sp>
      <p:sp>
        <p:nvSpPr>
          <p:cNvPr id="267" name="Google Shape;267;p5"/>
          <p:cNvSpPr txBox="1">
            <a:spLocks noGrp="1"/>
          </p:cNvSpPr>
          <p:nvPr>
            <p:ph type="body" idx="1"/>
          </p:nvPr>
        </p:nvSpPr>
        <p:spPr>
          <a:xfrm>
            <a:off x="2152650" y="1920550"/>
            <a:ext cx="7886700" cy="4200900"/>
          </a:xfrm>
          <a:prstGeom prst="rect">
            <a:avLst/>
          </a:prstGeom>
          <a:noFill/>
          <a:ln>
            <a:noFill/>
          </a:ln>
        </p:spPr>
        <p:txBody>
          <a:bodyPr spcFirstLastPara="1" wrap="square" lIns="91425" tIns="45700" rIns="91425" bIns="45700" anchor="t" anchorCtr="0">
            <a:normAutofit fontScale="25000" lnSpcReduction="20000"/>
          </a:bodyPr>
          <a:lstStyle/>
          <a:p>
            <a:pPr marL="685800" indent="-228600">
              <a:lnSpc>
                <a:spcPct val="110000"/>
              </a:lnSpc>
              <a:spcBef>
                <a:spcPts val="0"/>
              </a:spcBef>
              <a:buClr>
                <a:srgbClr val="000000"/>
              </a:buClr>
              <a:buSzPct val="53608"/>
              <a:buNone/>
            </a:pPr>
            <a:r>
              <a:rPr lang="en-CA" sz="4850" dirty="0">
                <a:solidFill>
                  <a:srgbClr val="000000"/>
                </a:solidFill>
                <a:latin typeface="Lato"/>
                <a:ea typeface="Lato"/>
                <a:cs typeface="Lato"/>
                <a:sym typeface="Lato"/>
              </a:rPr>
              <a:t> </a:t>
            </a:r>
            <a:endParaRPr sz="4850" dirty="0">
              <a:solidFill>
                <a:srgbClr val="000000"/>
              </a:solidFill>
              <a:latin typeface="Lato"/>
              <a:ea typeface="Lato"/>
              <a:cs typeface="Lato"/>
              <a:sym typeface="Lato"/>
            </a:endParaRPr>
          </a:p>
          <a:p>
            <a:pPr marL="685800" indent="-228600">
              <a:lnSpc>
                <a:spcPct val="110000"/>
              </a:lnSpc>
              <a:spcBef>
                <a:spcPts val="0"/>
              </a:spcBef>
              <a:buClr>
                <a:srgbClr val="000000"/>
              </a:buClr>
              <a:buSzPct val="40118"/>
              <a:buNone/>
            </a:pPr>
            <a:endParaRPr sz="6480" dirty="0">
              <a:solidFill>
                <a:srgbClr val="000000"/>
              </a:solidFill>
            </a:endParaRPr>
          </a:p>
          <a:p>
            <a:pPr marL="685800" indent="-228600">
              <a:lnSpc>
                <a:spcPct val="110000"/>
              </a:lnSpc>
              <a:spcBef>
                <a:spcPts val="0"/>
              </a:spcBef>
              <a:buClr>
                <a:srgbClr val="000000"/>
              </a:buClr>
              <a:buSzPct val="28014"/>
              <a:buNone/>
            </a:pPr>
            <a:r>
              <a:rPr lang="en-CA" sz="9280" b="1" dirty="0">
                <a:solidFill>
                  <a:srgbClr val="000000"/>
                </a:solidFill>
              </a:rPr>
              <a:t>Lunch and Learn Series</a:t>
            </a:r>
          </a:p>
          <a:p>
            <a:pPr marL="685800" indent="-228600">
              <a:lnSpc>
                <a:spcPct val="110000"/>
              </a:lnSpc>
              <a:spcBef>
                <a:spcPts val="0"/>
              </a:spcBef>
              <a:buClr>
                <a:srgbClr val="000000"/>
              </a:buClr>
              <a:buSzPct val="28014"/>
              <a:buNone/>
            </a:pPr>
            <a:r>
              <a:rPr lang="en-CA" sz="9280" dirty="0">
                <a:solidFill>
                  <a:srgbClr val="000000"/>
                </a:solidFill>
              </a:rPr>
              <a:t>		45 minutes in total (presentation and Q+A)</a:t>
            </a:r>
          </a:p>
          <a:p>
            <a:pPr marL="685800" indent="-228600">
              <a:lnSpc>
                <a:spcPct val="110000"/>
              </a:lnSpc>
              <a:spcBef>
                <a:spcPts val="0"/>
              </a:spcBef>
              <a:buClr>
                <a:srgbClr val="000000"/>
              </a:buClr>
              <a:buSzPct val="28014"/>
              <a:buNone/>
            </a:pPr>
            <a:endParaRPr lang="en-CA" sz="9280" dirty="0">
              <a:solidFill>
                <a:srgbClr val="000000"/>
              </a:solidFill>
            </a:endParaRPr>
          </a:p>
          <a:p>
            <a:pPr marL="685800" indent="-228600">
              <a:lnSpc>
                <a:spcPct val="110000"/>
              </a:lnSpc>
              <a:spcBef>
                <a:spcPts val="0"/>
              </a:spcBef>
              <a:buClr>
                <a:srgbClr val="000000"/>
              </a:buClr>
              <a:buSzPct val="28014"/>
              <a:buNone/>
            </a:pPr>
            <a:r>
              <a:rPr lang="en-CA" sz="9280" dirty="0">
                <a:solidFill>
                  <a:srgbClr val="000000"/>
                </a:solidFill>
              </a:rPr>
              <a:t>This is legal information, not legal advice. </a:t>
            </a:r>
          </a:p>
          <a:p>
            <a:pPr marL="0" indent="0">
              <a:lnSpc>
                <a:spcPct val="110000"/>
              </a:lnSpc>
              <a:spcBef>
                <a:spcPts val="0"/>
              </a:spcBef>
              <a:buClr>
                <a:srgbClr val="000000"/>
              </a:buClr>
              <a:buSzPct val="28014"/>
              <a:buNone/>
            </a:pPr>
            <a:endParaRPr sz="9280" dirty="0">
              <a:solidFill>
                <a:srgbClr val="000000"/>
              </a:solidFill>
            </a:endParaRPr>
          </a:p>
          <a:p>
            <a:pPr indent="0">
              <a:lnSpc>
                <a:spcPct val="110000"/>
              </a:lnSpc>
              <a:spcBef>
                <a:spcPts val="0"/>
              </a:spcBef>
              <a:buClr>
                <a:srgbClr val="000000"/>
              </a:buClr>
              <a:buSzPct val="28014"/>
              <a:buNone/>
            </a:pPr>
            <a:r>
              <a:rPr lang="en-CA" sz="9280" dirty="0">
                <a:solidFill>
                  <a:srgbClr val="000000"/>
                </a:solidFill>
              </a:rPr>
              <a:t>The information is current as of today’s date May 12, 2022</a:t>
            </a:r>
          </a:p>
          <a:p>
            <a:pPr indent="0">
              <a:lnSpc>
                <a:spcPct val="110000"/>
              </a:lnSpc>
              <a:spcBef>
                <a:spcPts val="0"/>
              </a:spcBef>
              <a:buClr>
                <a:srgbClr val="000000"/>
              </a:buClr>
              <a:buSzPct val="28014"/>
              <a:buNone/>
            </a:pPr>
            <a:endParaRPr lang="en-CA" sz="9280" dirty="0">
              <a:solidFill>
                <a:srgbClr val="000000"/>
              </a:solidFill>
            </a:endParaRPr>
          </a:p>
          <a:p>
            <a:pPr indent="0">
              <a:lnSpc>
                <a:spcPct val="110000"/>
              </a:lnSpc>
              <a:spcBef>
                <a:spcPts val="0"/>
              </a:spcBef>
              <a:buClr>
                <a:srgbClr val="000000"/>
              </a:buClr>
              <a:buSzPct val="28014"/>
              <a:buNone/>
            </a:pPr>
            <a:r>
              <a:rPr lang="en-CA" sz="9280" dirty="0">
                <a:solidFill>
                  <a:srgbClr val="000000"/>
                </a:solidFill>
              </a:rPr>
              <a:t>Recording and slides will be sent out afterward.</a:t>
            </a:r>
          </a:p>
          <a:p>
            <a:pPr indent="0">
              <a:lnSpc>
                <a:spcPct val="110000"/>
              </a:lnSpc>
              <a:spcBef>
                <a:spcPts val="0"/>
              </a:spcBef>
              <a:buClr>
                <a:srgbClr val="000000"/>
              </a:buClr>
              <a:buSzPct val="28014"/>
              <a:buNone/>
            </a:pPr>
            <a:endParaRPr lang="en-CA" sz="9280" dirty="0">
              <a:solidFill>
                <a:srgbClr val="000000"/>
              </a:solidFill>
            </a:endParaRPr>
          </a:p>
          <a:p>
            <a:pPr indent="0">
              <a:lnSpc>
                <a:spcPct val="110000"/>
              </a:lnSpc>
              <a:spcBef>
                <a:spcPts val="0"/>
              </a:spcBef>
              <a:buClr>
                <a:srgbClr val="000000"/>
              </a:buClr>
              <a:buSzPct val="28014"/>
              <a:buNone/>
            </a:pPr>
            <a:r>
              <a:rPr lang="en-CA" sz="9280" dirty="0">
                <a:solidFill>
                  <a:srgbClr val="000000"/>
                </a:solidFill>
              </a:rPr>
              <a:t>Subtitles (closed captioning) has been enabled. </a:t>
            </a:r>
          </a:p>
          <a:p>
            <a:pPr indent="0">
              <a:lnSpc>
                <a:spcPct val="110000"/>
              </a:lnSpc>
              <a:spcBef>
                <a:spcPts val="0"/>
              </a:spcBef>
              <a:buClr>
                <a:srgbClr val="000000"/>
              </a:buClr>
              <a:buSzPct val="28014"/>
              <a:buNone/>
            </a:pPr>
            <a:endParaRPr sz="9280" dirty="0">
              <a:solidFill>
                <a:srgbClr val="000000"/>
              </a:solidFill>
            </a:endParaRPr>
          </a:p>
          <a:p>
            <a:pPr indent="0">
              <a:lnSpc>
                <a:spcPct val="110000"/>
              </a:lnSpc>
              <a:spcBef>
                <a:spcPts val="0"/>
              </a:spcBef>
              <a:buClr>
                <a:srgbClr val="000000"/>
              </a:buClr>
              <a:buSzPct val="33850"/>
              <a:buNone/>
            </a:pPr>
            <a:endParaRPr sz="7680" dirty="0">
              <a:solidFill>
                <a:srgbClr val="000000"/>
              </a:solidFill>
            </a:endParaRPr>
          </a:p>
          <a:p>
            <a:pPr marL="228600" indent="-228600">
              <a:lnSpc>
                <a:spcPct val="110000"/>
              </a:lnSpc>
              <a:spcBef>
                <a:spcPts val="0"/>
              </a:spcBef>
              <a:buClr>
                <a:srgbClr val="000000"/>
              </a:buClr>
              <a:buSzPct val="40118"/>
              <a:buNone/>
            </a:pPr>
            <a:endParaRPr sz="6480" dirty="0">
              <a:solidFill>
                <a:srgbClr val="000000"/>
              </a:solidFill>
            </a:endParaRPr>
          </a:p>
          <a:p>
            <a:pPr marL="685800" indent="-228600">
              <a:lnSpc>
                <a:spcPct val="110000"/>
              </a:lnSpc>
              <a:spcBef>
                <a:spcPts val="0"/>
              </a:spcBef>
              <a:buClr>
                <a:srgbClr val="000000"/>
              </a:buClr>
              <a:buSzPct val="47833"/>
              <a:buNone/>
            </a:pPr>
            <a:endParaRPr sz="6480" dirty="0"/>
          </a:p>
          <a:p>
            <a:pPr marL="228600" indent="-228600">
              <a:lnSpc>
                <a:spcPct val="110000"/>
              </a:lnSpc>
              <a:spcBef>
                <a:spcPts val="0"/>
              </a:spcBef>
              <a:buSzPct val="65528"/>
              <a:buNone/>
            </a:pPr>
            <a:endParaRPr sz="4730" dirty="0">
              <a:solidFill>
                <a:srgbClr val="000000"/>
              </a:solidFill>
            </a:endParaRPr>
          </a:p>
          <a:p>
            <a:pPr marL="228600" indent="-228600">
              <a:lnSpc>
                <a:spcPct val="110000"/>
              </a:lnSpc>
              <a:spcBef>
                <a:spcPts val="0"/>
              </a:spcBef>
              <a:buClr>
                <a:srgbClr val="000000"/>
              </a:buClr>
              <a:buSzPct val="65528"/>
              <a:buNone/>
            </a:pPr>
            <a:r>
              <a:rPr lang="en-CA" sz="4730" dirty="0">
                <a:solidFill>
                  <a:srgbClr val="000000"/>
                </a:solidFill>
              </a:rPr>
              <a:t>	</a:t>
            </a:r>
            <a:endParaRPr sz="4430" dirty="0"/>
          </a:p>
          <a:p>
            <a:pPr marL="228600" indent="-228600">
              <a:lnSpc>
                <a:spcPct val="110000"/>
              </a:lnSpc>
              <a:spcBef>
                <a:spcPts val="0"/>
              </a:spcBef>
              <a:buSzPct val="65528"/>
              <a:buNone/>
            </a:pPr>
            <a:endParaRPr sz="4730" dirty="0">
              <a:solidFill>
                <a:srgbClr val="000000"/>
              </a:solidFill>
            </a:endParaRPr>
          </a:p>
          <a:p>
            <a:pPr marL="228600" indent="-228600">
              <a:lnSpc>
                <a:spcPct val="110000"/>
              </a:lnSpc>
              <a:spcBef>
                <a:spcPts val="0"/>
              </a:spcBef>
              <a:buClr>
                <a:srgbClr val="000000"/>
              </a:buClr>
              <a:buSzPct val="100000"/>
              <a:buNone/>
            </a:pPr>
            <a:r>
              <a:rPr lang="en-CA" sz="3100" dirty="0">
                <a:solidFill>
                  <a:srgbClr val="000000"/>
                </a:solidFill>
              </a:rPr>
              <a:t>   </a:t>
            </a:r>
            <a:endParaRPr dirty="0"/>
          </a:p>
          <a:p>
            <a:pPr marL="228600" indent="-228600">
              <a:lnSpc>
                <a:spcPct val="110000"/>
              </a:lnSpc>
              <a:spcBef>
                <a:spcPts val="0"/>
              </a:spcBef>
              <a:buSzPct val="100000"/>
              <a:buNone/>
            </a:pPr>
            <a:endParaRPr sz="2600" dirty="0">
              <a:solidFill>
                <a:srgbClr val="000000"/>
              </a:solidFill>
              <a:latin typeface="Lato"/>
              <a:ea typeface="Lato"/>
              <a:cs typeface="Lato"/>
              <a:sym typeface="Lato"/>
            </a:endParaRPr>
          </a:p>
          <a:p>
            <a:pPr marL="228600" indent="-228600">
              <a:lnSpc>
                <a:spcPct val="110000"/>
              </a:lnSpc>
              <a:spcBef>
                <a:spcPts val="0"/>
              </a:spcBef>
              <a:buSzPct val="100000"/>
              <a:buNone/>
            </a:pPr>
            <a:endParaRPr dirty="0"/>
          </a:p>
        </p:txBody>
      </p:sp>
      <p:sp>
        <p:nvSpPr>
          <p:cNvPr id="268" name="Google Shape;268;p5"/>
          <p:cNvSpPr txBox="1">
            <a:spLocks noGrp="1"/>
          </p:cNvSpPr>
          <p:nvPr>
            <p:ph type="sldNum" idx="12"/>
          </p:nvPr>
        </p:nvSpPr>
        <p:spPr>
          <a:xfrm>
            <a:off x="7981950" y="6356352"/>
            <a:ext cx="2057400" cy="365125"/>
          </a:xfrm>
          <a:prstGeom prst="rect">
            <a:avLst/>
          </a:prstGeom>
          <a:noFill/>
          <a:ln>
            <a:noFill/>
          </a:ln>
        </p:spPr>
        <p:txBody>
          <a:bodyPr spcFirstLastPara="1" wrap="square" lIns="91425" tIns="45700" rIns="91425" bIns="45700" anchor="ctr" anchorCtr="0">
            <a:noAutofit/>
          </a:bodyPr>
          <a:lstStyle/>
          <a:p>
            <a:fld id="{00000000-1234-1234-1234-123412341234}" type="slidenum">
              <a:rPr lang="en-CA" kern="0">
                <a:solidFill>
                  <a:srgbClr val="FFFFFF"/>
                </a:solidFill>
              </a:rPr>
              <a:pPr/>
              <a:t>2</a:t>
            </a:fld>
            <a:endParaRPr kern="0">
              <a:solidFill>
                <a:srgbClr val="FFFFFF"/>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QUESTIONS</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11971" y="1592037"/>
            <a:ext cx="6568057" cy="4133372"/>
          </a:xfrm>
        </p:spPr>
      </p:pic>
    </p:spTree>
    <p:extLst>
      <p:ext uri="{BB962C8B-B14F-4D97-AF65-F5344CB8AC3E}">
        <p14:creationId xmlns:p14="http://schemas.microsoft.com/office/powerpoint/2010/main" val="26731713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Owner or Purchaser’s Own Use</a:t>
            </a:r>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863808" y="1825625"/>
            <a:ext cx="6464383" cy="4351338"/>
          </a:xfrm>
        </p:spPr>
      </p:pic>
    </p:spTree>
    <p:extLst>
      <p:ext uri="{BB962C8B-B14F-4D97-AF65-F5344CB8AC3E}">
        <p14:creationId xmlns:p14="http://schemas.microsoft.com/office/powerpoint/2010/main" val="10794331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1"/>
            <a:r>
              <a:rPr lang="en-CA" sz="2800" dirty="0"/>
              <a:t>N12: Notice to End your Tenancy Because the Landlord, a Purchaser or a Family Member Requires the Rental Unit</a:t>
            </a:r>
          </a:p>
        </p:txBody>
      </p:sp>
      <p:sp>
        <p:nvSpPr>
          <p:cNvPr id="5" name="Content Placeholder 4"/>
          <p:cNvSpPr>
            <a:spLocks noGrp="1"/>
          </p:cNvSpPr>
          <p:nvPr>
            <p:ph idx="1"/>
          </p:nvPr>
        </p:nvSpPr>
        <p:spPr/>
        <p:txBody>
          <a:bodyPr/>
          <a:lstStyle/>
          <a:p>
            <a:r>
              <a:rPr lang="en-CA" dirty="0">
                <a:hlinkClick r:id="rId2"/>
              </a:rPr>
              <a:t>https://tribunalsontario.ca/documents/ltb/Notices%20of%20Termination%20&amp;%20Instructions/N12.pdf</a:t>
            </a:r>
            <a:r>
              <a:rPr lang="en-CA" dirty="0"/>
              <a:t> </a:t>
            </a:r>
          </a:p>
        </p:txBody>
      </p:sp>
    </p:spTree>
    <p:extLst>
      <p:ext uri="{BB962C8B-B14F-4D97-AF65-F5344CB8AC3E}">
        <p14:creationId xmlns:p14="http://schemas.microsoft.com/office/powerpoint/2010/main" val="21158150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Common Errors:</a:t>
            </a:r>
          </a:p>
        </p:txBody>
      </p:sp>
      <p:sp>
        <p:nvSpPr>
          <p:cNvPr id="3" name="Content Placeholder 2"/>
          <p:cNvSpPr>
            <a:spLocks noGrp="1"/>
          </p:cNvSpPr>
          <p:nvPr>
            <p:ph idx="1"/>
          </p:nvPr>
        </p:nvSpPr>
        <p:spPr/>
        <p:txBody>
          <a:bodyPr>
            <a:normAutofit fontScale="85000" lnSpcReduction="20000"/>
          </a:bodyPr>
          <a:lstStyle/>
          <a:p>
            <a:r>
              <a:rPr lang="en-CA" dirty="0"/>
              <a:t>Check to make sure that all tenants over the age of 18 living in the rental unit are named in the Notice of Termination</a:t>
            </a:r>
          </a:p>
          <a:p>
            <a:r>
              <a:rPr lang="en-CA" dirty="0"/>
              <a:t>Check to make sure that the address is correctly listed</a:t>
            </a:r>
          </a:p>
          <a:p>
            <a:r>
              <a:rPr lang="en-CA" dirty="0"/>
              <a:t>Ask the tenant when they received the notice of termination and how. Did they receive it in their mailbox? By regular mail? Was it hand delivered? Was it left under their door? Did they receive it by email? Did they agree to service by email in writing?</a:t>
            </a:r>
          </a:p>
          <a:p>
            <a:r>
              <a:rPr lang="en-CA" dirty="0"/>
              <a:t>How do they know when they received it? Do they have a frame of reference?</a:t>
            </a:r>
          </a:p>
          <a:p>
            <a:r>
              <a:rPr lang="en-CA" dirty="0"/>
              <a:t>What date was the Notice of Termination signed? This is imperative in cases of purchasers own use as the notice cannot be issued BEFORE the Agreement for Purchase and Sale has been signed. (although you may not be provided with a copy of the Agreement until the hearing)</a:t>
            </a:r>
          </a:p>
          <a:p>
            <a:r>
              <a:rPr lang="en-CA" dirty="0"/>
              <a:t>Did the landlord pay the tenant one month rent in compensation BEFORE the termination date in the notice? This is a requirement!</a:t>
            </a:r>
          </a:p>
        </p:txBody>
      </p:sp>
    </p:spTree>
    <p:extLst>
      <p:ext uri="{BB962C8B-B14F-4D97-AF65-F5344CB8AC3E}">
        <p14:creationId xmlns:p14="http://schemas.microsoft.com/office/powerpoint/2010/main" val="29782596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Common Errors continued:</a:t>
            </a:r>
          </a:p>
        </p:txBody>
      </p:sp>
      <p:sp>
        <p:nvSpPr>
          <p:cNvPr id="3" name="Content Placeholder 2"/>
          <p:cNvSpPr>
            <a:spLocks noGrp="1"/>
          </p:cNvSpPr>
          <p:nvPr>
            <p:ph idx="1"/>
          </p:nvPr>
        </p:nvSpPr>
        <p:spPr/>
        <p:txBody>
          <a:bodyPr>
            <a:normAutofit fontScale="92500" lnSpcReduction="20000"/>
          </a:bodyPr>
          <a:lstStyle/>
          <a:p>
            <a:endParaRPr lang="en-CA" dirty="0"/>
          </a:p>
          <a:p>
            <a:r>
              <a:rPr lang="en-CA" dirty="0"/>
              <a:t>Is the termination date on Page 1 of the notice the last day of the rental period or the last day of lease?</a:t>
            </a:r>
          </a:p>
          <a:p>
            <a:r>
              <a:rPr lang="en-CA" dirty="0"/>
              <a:t>Check to make sure that the person who claims to be moving into the unit or house is one of the eligible persons listed under the law. The landlord’s cousin, aunt, uncle, etc., are not eligible persons for the purposes of an N12</a:t>
            </a:r>
          </a:p>
          <a:p>
            <a:r>
              <a:rPr lang="en-CA" dirty="0"/>
              <a:t>In the case of a notice for Own Use – check to make sure the person giving notice is the sole owner and not a multi-landlord corporation (these cases can be quite complicated and may require the assistance of a legal clinic)</a:t>
            </a:r>
          </a:p>
          <a:p>
            <a:r>
              <a:rPr lang="en-CA" dirty="0"/>
              <a:t>In the case of a notice for Own Use – check the rental listings, etc. to see whether the unit is being advertised as being available FOR RENT in the near future (within 1 year of the termination date)</a:t>
            </a:r>
          </a:p>
          <a:p>
            <a:endParaRPr lang="en-CA" dirty="0"/>
          </a:p>
        </p:txBody>
      </p:sp>
    </p:spTree>
    <p:extLst>
      <p:ext uri="{BB962C8B-B14F-4D97-AF65-F5344CB8AC3E}">
        <p14:creationId xmlns:p14="http://schemas.microsoft.com/office/powerpoint/2010/main" val="31465821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Common Errors continued:</a:t>
            </a:r>
          </a:p>
        </p:txBody>
      </p:sp>
      <p:sp>
        <p:nvSpPr>
          <p:cNvPr id="3" name="Content Placeholder 2"/>
          <p:cNvSpPr>
            <a:spLocks noGrp="1"/>
          </p:cNvSpPr>
          <p:nvPr>
            <p:ph idx="1"/>
          </p:nvPr>
        </p:nvSpPr>
        <p:spPr/>
        <p:txBody>
          <a:bodyPr>
            <a:normAutofit lnSpcReduction="10000"/>
          </a:bodyPr>
          <a:lstStyle/>
          <a:p>
            <a:r>
              <a:rPr lang="en-CA" dirty="0"/>
              <a:t>If you have doubts about whether the notice is in good faith, in the case of Own Use or Purchaser’s Own Use, if possible try to find out where the person who claims to be moving into the unit lives.  This information can be used to try to demonstrate that it would be unlikely that someone in the landlord or purchaser’s financial position would move from a higher financial neighbourhood to a basement apartment in a lower financial neighbourhood.</a:t>
            </a:r>
          </a:p>
          <a:p>
            <a:r>
              <a:rPr lang="en-CA" dirty="0"/>
              <a:t>The same is true for any other family member they claim is moving in – where do they work or go to school, does it make sense for them to be moving into this neighbourhood, if its an elderly parent, is the house or apartment suitable for them i.e. lots of stairs, etc.</a:t>
            </a:r>
          </a:p>
        </p:txBody>
      </p:sp>
    </p:spTree>
    <p:extLst>
      <p:ext uri="{BB962C8B-B14F-4D97-AF65-F5344CB8AC3E}">
        <p14:creationId xmlns:p14="http://schemas.microsoft.com/office/powerpoint/2010/main" val="24280368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 </a:t>
            </a: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90875" y="2443956"/>
            <a:ext cx="5810250" cy="3114675"/>
          </a:xfrm>
        </p:spPr>
      </p:pic>
    </p:spTree>
    <p:extLst>
      <p:ext uri="{BB962C8B-B14F-4D97-AF65-F5344CB8AC3E}">
        <p14:creationId xmlns:p14="http://schemas.microsoft.com/office/powerpoint/2010/main" val="14717147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Landlord Application to the Landlord and Tenant Board</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181475" y="2086769"/>
            <a:ext cx="3829050" cy="3829050"/>
          </a:xfrm>
        </p:spPr>
      </p:pic>
    </p:spTree>
    <p:extLst>
      <p:ext uri="{BB962C8B-B14F-4D97-AF65-F5344CB8AC3E}">
        <p14:creationId xmlns:p14="http://schemas.microsoft.com/office/powerpoint/2010/main" val="2729921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Some Common Landlord Applications</a:t>
            </a:r>
          </a:p>
        </p:txBody>
      </p:sp>
      <p:sp>
        <p:nvSpPr>
          <p:cNvPr id="3" name="Content Placeholder 2"/>
          <p:cNvSpPr>
            <a:spLocks noGrp="1"/>
          </p:cNvSpPr>
          <p:nvPr>
            <p:ph idx="1"/>
          </p:nvPr>
        </p:nvSpPr>
        <p:spPr/>
        <p:txBody>
          <a:bodyPr>
            <a:normAutofit/>
          </a:bodyPr>
          <a:lstStyle/>
          <a:p>
            <a:r>
              <a:rPr lang="en-CA" dirty="0"/>
              <a:t>After the landlord has served a notice of termination, if the tenant does not choose to move out, then the landlord must make an application to the Landlord and Tenant Board to get an Order to terminate the tenancy</a:t>
            </a:r>
          </a:p>
          <a:p>
            <a:r>
              <a:rPr lang="en-CA" dirty="0"/>
              <a:t>This is true whether the application is based on tenant’s behaviour, e.g. unpaid rent, persistent late payment of rent, engaging in an illegal act, serious impairment of safety, substantially interfering with reasonable enjoyment of other tenants or lawful rights of the landlord or due to a “no fault” application, e.g. landlord or purchaser’s own use, demolition or repairs that require vacant unit</a:t>
            </a:r>
          </a:p>
          <a:p>
            <a:endParaRPr lang="en-CA" dirty="0"/>
          </a:p>
          <a:p>
            <a:endParaRPr lang="en-CA" dirty="0"/>
          </a:p>
        </p:txBody>
      </p:sp>
    </p:spTree>
    <p:extLst>
      <p:ext uri="{BB962C8B-B14F-4D97-AF65-F5344CB8AC3E}">
        <p14:creationId xmlns:p14="http://schemas.microsoft.com/office/powerpoint/2010/main" val="38611448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Landlord applications </a:t>
            </a:r>
            <a:r>
              <a:rPr lang="en-CA" dirty="0" err="1"/>
              <a:t>con’t</a:t>
            </a:r>
            <a:endParaRPr lang="en-CA" dirty="0"/>
          </a:p>
        </p:txBody>
      </p:sp>
      <p:sp>
        <p:nvSpPr>
          <p:cNvPr id="3" name="Content Placeholder 2"/>
          <p:cNvSpPr>
            <a:spLocks noGrp="1"/>
          </p:cNvSpPr>
          <p:nvPr>
            <p:ph idx="1"/>
          </p:nvPr>
        </p:nvSpPr>
        <p:spPr/>
        <p:txBody>
          <a:bodyPr/>
          <a:lstStyle/>
          <a:p>
            <a:r>
              <a:rPr lang="en-CA" dirty="0"/>
              <a:t>In some cases the landlord must wait until the day after the termination date in the notice to file the application. In other cases they may file the application immediately after serving the notice. It will say in the notice when the landlord may file the application.</a:t>
            </a:r>
          </a:p>
          <a:p>
            <a:r>
              <a:rPr lang="en-CA" dirty="0"/>
              <a:t>The Landlord and Tenant Board will schedule a hearing. The tenant has the right to attend the hearing to challenge the termination of the tenancy.</a:t>
            </a:r>
          </a:p>
          <a:p>
            <a:r>
              <a:rPr lang="en-CA" dirty="0"/>
              <a:t>Only Landlord and Tenant Board has the authority to order the termination of a tenancy. </a:t>
            </a:r>
          </a:p>
          <a:p>
            <a:r>
              <a:rPr lang="en-CA" dirty="0"/>
              <a:t>Only the Sheriff has the right to enforce an Order.</a:t>
            </a:r>
          </a:p>
          <a:p>
            <a:endParaRPr lang="en-CA" dirty="0"/>
          </a:p>
        </p:txBody>
      </p:sp>
    </p:spTree>
    <p:extLst>
      <p:ext uri="{BB962C8B-B14F-4D97-AF65-F5344CB8AC3E}">
        <p14:creationId xmlns:p14="http://schemas.microsoft.com/office/powerpoint/2010/main" val="1802881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05"/>
        <p:cNvGrpSpPr/>
        <p:nvPr/>
      </p:nvGrpSpPr>
      <p:grpSpPr>
        <a:xfrm>
          <a:off x="0" y="0"/>
          <a:ext cx="0" cy="0"/>
          <a:chOff x="0" y="0"/>
          <a:chExt cx="0" cy="0"/>
        </a:xfrm>
      </p:grpSpPr>
      <p:sp>
        <p:nvSpPr>
          <p:cNvPr id="306" name="Google Shape;306;gf84af4d86c_0_19"/>
          <p:cNvSpPr txBox="1">
            <a:spLocks noGrp="1"/>
          </p:cNvSpPr>
          <p:nvPr>
            <p:ph type="title"/>
          </p:nvPr>
        </p:nvSpPr>
        <p:spPr>
          <a:xfrm>
            <a:off x="2152650" y="1068566"/>
            <a:ext cx="7886700" cy="591000"/>
          </a:xfrm>
          <a:prstGeom prst="rect">
            <a:avLst/>
          </a:prstGeom>
          <a:noFill/>
          <a:ln>
            <a:noFill/>
          </a:ln>
        </p:spPr>
        <p:txBody>
          <a:bodyPr spcFirstLastPara="1" wrap="square" lIns="91425" tIns="45700" rIns="91425" bIns="45700" anchor="ctr" anchorCtr="0">
            <a:spAutoFit/>
          </a:bodyPr>
          <a:lstStyle/>
          <a:p>
            <a:pPr algn="ctr">
              <a:buClr>
                <a:srgbClr val="1E4E79"/>
              </a:buClr>
              <a:buSzPts val="3600"/>
            </a:pPr>
            <a:r>
              <a:rPr lang="en-CA" sz="3600" b="1">
                <a:solidFill>
                  <a:srgbClr val="1E4E79"/>
                </a:solidFill>
              </a:rPr>
              <a:t>Land Acknowledgement</a:t>
            </a:r>
            <a:endParaRPr b="1">
              <a:solidFill>
                <a:srgbClr val="1E4E79"/>
              </a:solidFill>
            </a:endParaRPr>
          </a:p>
        </p:txBody>
      </p:sp>
      <p:sp>
        <p:nvSpPr>
          <p:cNvPr id="307" name="Google Shape;307;gf84af4d86c_0_19"/>
          <p:cNvSpPr txBox="1">
            <a:spLocks noGrp="1"/>
          </p:cNvSpPr>
          <p:nvPr>
            <p:ph type="body" idx="1"/>
          </p:nvPr>
        </p:nvSpPr>
        <p:spPr>
          <a:xfrm>
            <a:off x="2152650" y="1861011"/>
            <a:ext cx="7886700" cy="4092300"/>
          </a:xfrm>
          <a:prstGeom prst="rect">
            <a:avLst/>
          </a:prstGeom>
          <a:noFill/>
          <a:ln>
            <a:noFill/>
          </a:ln>
        </p:spPr>
        <p:txBody>
          <a:bodyPr spcFirstLastPara="1" wrap="square" lIns="91425" tIns="45700" rIns="91425" bIns="45700" anchor="t" anchorCtr="0">
            <a:normAutofit/>
          </a:bodyPr>
          <a:lstStyle/>
          <a:p>
            <a:pPr marL="114300" indent="0">
              <a:buNone/>
            </a:pPr>
            <a:r>
              <a:rPr lang="en-CA" sz="1900" dirty="0"/>
              <a:t>CLEO’s work takes place across the home and traditional territory of the Mississaugas of the Credit, the Haudenosaunee, and the Wyandot peoples, on land that many of us know as Ontario. We encourage you to take the time to understand more about the land </a:t>
            </a:r>
            <a:r>
              <a:rPr lang="en-CA" sz="1900" i="1" dirty="0"/>
              <a:t>you</a:t>
            </a:r>
            <a:r>
              <a:rPr lang="en-CA" sz="1900" dirty="0"/>
              <a:t> live and work on. </a:t>
            </a:r>
          </a:p>
          <a:p>
            <a:pPr marL="114300" indent="0">
              <a:buNone/>
            </a:pPr>
            <a:endParaRPr lang="en-CA" sz="1200" dirty="0"/>
          </a:p>
          <a:p>
            <a:pPr marL="114300" indent="0">
              <a:buNone/>
            </a:pPr>
            <a:r>
              <a:rPr lang="en-CA" sz="1900" dirty="0"/>
              <a:t>As we provide legal information today, we acknowledge the ongoing impact of colonization and anti-Indigenous racism, built into our laws and legal systems, resulting in devastating pain and inequality for Indigenous Peoples of every generation.  </a:t>
            </a:r>
          </a:p>
          <a:p>
            <a:pPr marL="114300" indent="0">
              <a:buNone/>
            </a:pPr>
            <a:endParaRPr lang="en-CA" sz="1900" dirty="0"/>
          </a:p>
          <a:p>
            <a:pPr marL="114300" indent="0">
              <a:buNone/>
            </a:pPr>
            <a:r>
              <a:rPr lang="en-CA" sz="1900" dirty="0"/>
              <a:t>We also recognize the incredible amount of work that Indigenous Peoples contributed to the Calls to Action in the Truth and Reconciliation Commission report calling for Equity for Indigenous Peoples in the Legal System.</a:t>
            </a:r>
          </a:p>
          <a:p>
            <a:pPr marL="0" indent="0">
              <a:lnSpc>
                <a:spcPct val="120000"/>
              </a:lnSpc>
              <a:buSzPct val="100000"/>
              <a:buNone/>
            </a:pPr>
            <a:endParaRPr dirty="0"/>
          </a:p>
        </p:txBody>
      </p:sp>
      <p:sp>
        <p:nvSpPr>
          <p:cNvPr id="308" name="Google Shape;308;gf84af4d86c_0_19"/>
          <p:cNvSpPr txBox="1">
            <a:spLocks noGrp="1"/>
          </p:cNvSpPr>
          <p:nvPr>
            <p:ph type="sldNum" idx="12"/>
          </p:nvPr>
        </p:nvSpPr>
        <p:spPr>
          <a:xfrm>
            <a:off x="7981950" y="6356351"/>
            <a:ext cx="2057400" cy="365100"/>
          </a:xfrm>
          <a:prstGeom prst="rect">
            <a:avLst/>
          </a:prstGeom>
          <a:noFill/>
          <a:ln>
            <a:noFill/>
          </a:ln>
        </p:spPr>
        <p:txBody>
          <a:bodyPr spcFirstLastPara="1" wrap="square" lIns="91425" tIns="45700" rIns="91425" bIns="45700" anchor="ctr" anchorCtr="0">
            <a:noAutofit/>
          </a:bodyPr>
          <a:lstStyle/>
          <a:p>
            <a:fld id="{00000000-1234-1234-1234-123412341234}" type="slidenum">
              <a:rPr lang="en-CA" kern="0">
                <a:solidFill>
                  <a:srgbClr val="FFFFFF"/>
                </a:solidFill>
              </a:rPr>
              <a:pPr/>
              <a:t>3</a:t>
            </a:fld>
            <a:endParaRPr kern="0">
              <a:solidFill>
                <a:srgbClr val="FFFFFF"/>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Google Shape;314;gfd761a1ad8_0_8"/>
          <p:cNvSpPr txBox="1">
            <a:spLocks noGrp="1"/>
          </p:cNvSpPr>
          <p:nvPr>
            <p:ph type="title"/>
          </p:nvPr>
        </p:nvSpPr>
        <p:spPr>
          <a:xfrm>
            <a:off x="1799000" y="667250"/>
            <a:ext cx="8203200" cy="365100"/>
          </a:xfrm>
          <a:prstGeom prst="rect">
            <a:avLst/>
          </a:prstGeom>
          <a:noFill/>
          <a:ln>
            <a:noFill/>
          </a:ln>
        </p:spPr>
        <p:txBody>
          <a:bodyPr spcFirstLastPara="1" wrap="square" lIns="91425" tIns="45700" rIns="91425" bIns="45700" anchor="ctr" anchorCtr="0">
            <a:normAutofit fontScale="90000"/>
          </a:bodyPr>
          <a:lstStyle/>
          <a:p>
            <a:pPr>
              <a:buClr>
                <a:srgbClr val="002060"/>
              </a:buClr>
              <a:buSzPct val="100000"/>
            </a:pPr>
            <a:r>
              <a:rPr lang="en-CA" sz="3600" b="1" dirty="0">
                <a:solidFill>
                  <a:srgbClr val="002060"/>
                </a:solidFill>
              </a:rPr>
              <a:t>Resources and supports:</a:t>
            </a:r>
            <a:endParaRPr dirty="0"/>
          </a:p>
        </p:txBody>
      </p:sp>
      <p:sp>
        <p:nvSpPr>
          <p:cNvPr id="315" name="Google Shape;315;gfd761a1ad8_0_8"/>
          <p:cNvSpPr txBox="1">
            <a:spLocks noGrp="1"/>
          </p:cNvSpPr>
          <p:nvPr>
            <p:ph type="body" idx="1"/>
          </p:nvPr>
        </p:nvSpPr>
        <p:spPr>
          <a:xfrm>
            <a:off x="1611675" y="1100025"/>
            <a:ext cx="8712600" cy="5256600"/>
          </a:xfrm>
          <a:prstGeom prst="rect">
            <a:avLst/>
          </a:prstGeom>
          <a:noFill/>
          <a:ln>
            <a:noFill/>
          </a:ln>
        </p:spPr>
        <p:txBody>
          <a:bodyPr spcFirstLastPara="1" wrap="square" lIns="91425" tIns="45700" rIns="91425" bIns="45700" anchor="t" anchorCtr="0">
            <a:normAutofit/>
          </a:bodyPr>
          <a:lstStyle/>
          <a:p>
            <a:pPr marL="0" indent="0">
              <a:spcBef>
                <a:spcPts val="0"/>
              </a:spcBef>
              <a:buSzPts val="2400"/>
              <a:buNone/>
            </a:pPr>
            <a:endParaRPr sz="2400"/>
          </a:p>
          <a:p>
            <a:pPr marL="0" indent="0">
              <a:buSzPts val="2400"/>
              <a:buNone/>
            </a:pPr>
            <a:endParaRPr sz="2400" b="1"/>
          </a:p>
          <a:p>
            <a:pPr marL="0" indent="0">
              <a:buSzPts val="8000"/>
              <a:buNone/>
            </a:pPr>
            <a:br>
              <a:rPr lang="en-CA" sz="8000"/>
            </a:br>
            <a:endParaRPr sz="8000"/>
          </a:p>
        </p:txBody>
      </p:sp>
      <p:sp>
        <p:nvSpPr>
          <p:cNvPr id="316" name="Google Shape;316;gfd761a1ad8_0_8"/>
          <p:cNvSpPr txBox="1">
            <a:spLocks noGrp="1"/>
          </p:cNvSpPr>
          <p:nvPr>
            <p:ph type="sldNum" idx="12"/>
          </p:nvPr>
        </p:nvSpPr>
        <p:spPr>
          <a:xfrm>
            <a:off x="7981950" y="6356351"/>
            <a:ext cx="2057400" cy="365100"/>
          </a:xfrm>
          <a:prstGeom prst="rect">
            <a:avLst/>
          </a:prstGeom>
          <a:noFill/>
          <a:ln>
            <a:noFill/>
          </a:ln>
        </p:spPr>
        <p:txBody>
          <a:bodyPr spcFirstLastPara="1" wrap="square" lIns="91425" tIns="45700" rIns="91425" bIns="45700" anchor="ctr" anchorCtr="0">
            <a:noAutofit/>
          </a:bodyPr>
          <a:lstStyle/>
          <a:p>
            <a:fld id="{00000000-1234-1234-1234-123412341234}" type="slidenum">
              <a:rPr lang="en-CA" kern="0">
                <a:solidFill>
                  <a:srgbClr val="FFFFFF"/>
                </a:solidFill>
              </a:rPr>
              <a:pPr/>
              <a:t>30</a:t>
            </a:fld>
            <a:endParaRPr kern="0">
              <a:solidFill>
                <a:srgbClr val="FFFFFF"/>
              </a:solidFill>
            </a:endParaRPr>
          </a:p>
        </p:txBody>
      </p:sp>
      <p:sp>
        <p:nvSpPr>
          <p:cNvPr id="317" name="Google Shape;317;gfd761a1ad8_0_8"/>
          <p:cNvSpPr txBox="1"/>
          <p:nvPr/>
        </p:nvSpPr>
        <p:spPr>
          <a:xfrm>
            <a:off x="2130154" y="895950"/>
            <a:ext cx="8262847" cy="5066100"/>
          </a:xfrm>
          <a:prstGeom prst="rect">
            <a:avLst/>
          </a:prstGeom>
          <a:noFill/>
          <a:ln>
            <a:noFill/>
          </a:ln>
        </p:spPr>
        <p:txBody>
          <a:bodyPr spcFirstLastPara="1" wrap="square" lIns="91425" tIns="45700" rIns="91425" bIns="45700" anchor="t" anchorCtr="0">
            <a:noAutofit/>
          </a:bodyPr>
          <a:lstStyle/>
          <a:p>
            <a:pPr>
              <a:lnSpc>
                <a:spcPct val="70000"/>
              </a:lnSpc>
              <a:buClr>
                <a:srgbClr val="000000"/>
              </a:buClr>
              <a:buSzPts val="1680"/>
            </a:pPr>
            <a:endParaRPr lang="en-CA" sz="1860" b="1" kern="0" dirty="0">
              <a:solidFill>
                <a:srgbClr val="000000"/>
              </a:solidFill>
              <a:latin typeface="Arial"/>
              <a:ea typeface="Calibri"/>
              <a:cs typeface="Calibri"/>
              <a:sym typeface="Calibri"/>
            </a:endParaRPr>
          </a:p>
          <a:p>
            <a:pPr>
              <a:lnSpc>
                <a:spcPct val="70000"/>
              </a:lnSpc>
              <a:buClr>
                <a:srgbClr val="000000"/>
              </a:buClr>
              <a:buSzPts val="1680"/>
            </a:pPr>
            <a:r>
              <a:rPr lang="en-CA" sz="1860" b="1" kern="0" dirty="0">
                <a:solidFill>
                  <a:srgbClr val="000000"/>
                </a:solidFill>
                <a:latin typeface="Arial"/>
                <a:ea typeface="Calibri"/>
                <a:cs typeface="Calibri"/>
                <a:sym typeface="Calibri"/>
              </a:rPr>
              <a:t>Steps to Justice</a:t>
            </a:r>
          </a:p>
          <a:p>
            <a:pPr>
              <a:lnSpc>
                <a:spcPct val="70000"/>
              </a:lnSpc>
              <a:buClr>
                <a:srgbClr val="000000"/>
              </a:buClr>
              <a:buSzPts val="1680"/>
            </a:pPr>
            <a:r>
              <a:rPr lang="en-CA" sz="1860" kern="0" dirty="0">
                <a:solidFill>
                  <a:srgbClr val="000000"/>
                </a:solidFill>
                <a:latin typeface="Arial"/>
                <a:cs typeface="Arial"/>
                <a:sym typeface="Arial"/>
                <a:hlinkClick r:id="rId3"/>
              </a:rPr>
              <a:t>Housing Law – Evictions</a:t>
            </a:r>
            <a:endParaRPr lang="en-CA" sz="1860" kern="0" dirty="0">
              <a:solidFill>
                <a:srgbClr val="000000"/>
              </a:solidFill>
              <a:latin typeface="Arial"/>
              <a:cs typeface="Arial"/>
              <a:sym typeface="Arial"/>
            </a:endParaRPr>
          </a:p>
          <a:p>
            <a:pPr>
              <a:lnSpc>
                <a:spcPct val="70000"/>
              </a:lnSpc>
              <a:buClr>
                <a:srgbClr val="000000"/>
              </a:buClr>
              <a:buSzPts val="1680"/>
            </a:pPr>
            <a:endParaRPr lang="en-CA" sz="1860" kern="0" dirty="0">
              <a:solidFill>
                <a:srgbClr val="000000"/>
              </a:solidFill>
              <a:latin typeface="Arial"/>
              <a:cs typeface="Arial"/>
              <a:sym typeface="Arial"/>
            </a:endParaRPr>
          </a:p>
          <a:p>
            <a:pPr>
              <a:lnSpc>
                <a:spcPct val="70000"/>
              </a:lnSpc>
              <a:buClr>
                <a:srgbClr val="000000"/>
              </a:buClr>
              <a:buSzPts val="1680"/>
            </a:pPr>
            <a:r>
              <a:rPr lang="en-CA" sz="1860" kern="0" dirty="0">
                <a:solidFill>
                  <a:srgbClr val="000000"/>
                </a:solidFill>
                <a:latin typeface="Arial"/>
                <a:cs typeface="Arial"/>
                <a:sym typeface="Arial"/>
                <a:hlinkClick r:id="rId4"/>
              </a:rPr>
              <a:t>Eviction Process at the LTB</a:t>
            </a:r>
            <a:endParaRPr lang="en-CA" sz="1860" kern="0" dirty="0">
              <a:solidFill>
                <a:srgbClr val="000000"/>
              </a:solidFill>
              <a:latin typeface="Arial"/>
              <a:cs typeface="Arial"/>
              <a:sym typeface="Arial"/>
            </a:endParaRPr>
          </a:p>
          <a:p>
            <a:pPr>
              <a:lnSpc>
                <a:spcPct val="70000"/>
              </a:lnSpc>
              <a:buClr>
                <a:srgbClr val="000000"/>
              </a:buClr>
              <a:buSzPts val="1680"/>
            </a:pPr>
            <a:endParaRPr lang="en-CA" sz="1860" b="1" kern="0" dirty="0">
              <a:solidFill>
                <a:srgbClr val="000000"/>
              </a:solidFill>
              <a:latin typeface="Arial"/>
              <a:cs typeface="Arial"/>
              <a:sym typeface="Arial"/>
            </a:endParaRPr>
          </a:p>
          <a:p>
            <a:pPr>
              <a:lnSpc>
                <a:spcPct val="70000"/>
              </a:lnSpc>
              <a:buClr>
                <a:srgbClr val="000000"/>
              </a:buClr>
              <a:buSzPts val="1680"/>
            </a:pPr>
            <a:r>
              <a:rPr lang="en-CA" sz="1860" kern="0" dirty="0">
                <a:solidFill>
                  <a:srgbClr val="000000"/>
                </a:solidFill>
                <a:latin typeface="Arial"/>
                <a:cs typeface="Arial"/>
                <a:sym typeface="Arial"/>
                <a:hlinkClick r:id="rId5"/>
              </a:rPr>
              <a:t>Evictions Solution Explorer</a:t>
            </a:r>
            <a:endParaRPr lang="en-CA" sz="1860" kern="0" dirty="0">
              <a:solidFill>
                <a:srgbClr val="000000"/>
              </a:solidFill>
              <a:latin typeface="Arial"/>
              <a:cs typeface="Arial"/>
              <a:sym typeface="Arial"/>
            </a:endParaRPr>
          </a:p>
          <a:p>
            <a:pPr>
              <a:lnSpc>
                <a:spcPct val="70000"/>
              </a:lnSpc>
              <a:buClr>
                <a:srgbClr val="000000"/>
              </a:buClr>
              <a:buSzPts val="1680"/>
            </a:pPr>
            <a:endParaRPr lang="en-CA" sz="1860" kern="0" dirty="0">
              <a:solidFill>
                <a:srgbClr val="000000"/>
              </a:solidFill>
              <a:latin typeface="Arial"/>
              <a:cs typeface="Arial"/>
              <a:sym typeface="Arial"/>
            </a:endParaRPr>
          </a:p>
          <a:p>
            <a:pPr>
              <a:lnSpc>
                <a:spcPct val="70000"/>
              </a:lnSpc>
              <a:buClr>
                <a:srgbClr val="000000"/>
              </a:buClr>
              <a:buSzPts val="1680"/>
            </a:pPr>
            <a:endParaRPr lang="en-CA" sz="1860" b="1" kern="0" dirty="0">
              <a:solidFill>
                <a:srgbClr val="000000"/>
              </a:solidFill>
              <a:latin typeface="Arial"/>
              <a:cs typeface="Arial"/>
              <a:sym typeface="Arial"/>
            </a:endParaRPr>
          </a:p>
          <a:p>
            <a:pPr>
              <a:lnSpc>
                <a:spcPct val="70000"/>
              </a:lnSpc>
              <a:buClr>
                <a:srgbClr val="000000"/>
              </a:buClr>
              <a:buSzPts val="1680"/>
            </a:pPr>
            <a:r>
              <a:rPr lang="en-CA" sz="1860" b="1" kern="0" dirty="0">
                <a:solidFill>
                  <a:srgbClr val="000000"/>
                </a:solidFill>
                <a:latin typeface="Arial"/>
                <a:cs typeface="Arial"/>
                <a:sym typeface="Arial"/>
              </a:rPr>
              <a:t>Advocacy Centre for Tenants Ontario (ACTO)</a:t>
            </a:r>
          </a:p>
          <a:p>
            <a:pPr>
              <a:lnSpc>
                <a:spcPct val="70000"/>
              </a:lnSpc>
              <a:buClr>
                <a:srgbClr val="000000"/>
              </a:buClr>
              <a:buSzPts val="1680"/>
            </a:pPr>
            <a:endParaRPr lang="en-CA" sz="1860" b="1" kern="0" dirty="0">
              <a:solidFill>
                <a:srgbClr val="000000"/>
              </a:solidFill>
              <a:latin typeface="Arial"/>
              <a:cs typeface="Arial"/>
              <a:sym typeface="Arial"/>
            </a:endParaRPr>
          </a:p>
          <a:p>
            <a:pPr>
              <a:lnSpc>
                <a:spcPct val="70000"/>
              </a:lnSpc>
              <a:buClr>
                <a:srgbClr val="000000"/>
              </a:buClr>
              <a:buSzPts val="1680"/>
            </a:pPr>
            <a:r>
              <a:rPr lang="en-CA" sz="1860" kern="0" dirty="0">
                <a:solidFill>
                  <a:srgbClr val="000000"/>
                </a:solidFill>
                <a:latin typeface="Arial"/>
                <a:cs typeface="Arial"/>
                <a:sym typeface="Arial"/>
                <a:hlinkClick r:id="rId6"/>
              </a:rPr>
              <a:t>My order from the LTB is wrong – what to do?</a:t>
            </a:r>
            <a:endParaRPr lang="en-CA" sz="1860" kern="0" dirty="0">
              <a:solidFill>
                <a:srgbClr val="000000"/>
              </a:solidFill>
              <a:latin typeface="Arial"/>
              <a:cs typeface="Arial"/>
              <a:sym typeface="Arial"/>
            </a:endParaRPr>
          </a:p>
          <a:p>
            <a:pPr>
              <a:lnSpc>
                <a:spcPct val="70000"/>
              </a:lnSpc>
              <a:buClr>
                <a:srgbClr val="000000"/>
              </a:buClr>
              <a:buSzPts val="1680"/>
            </a:pPr>
            <a:endParaRPr lang="en-CA" sz="1860" kern="0" dirty="0">
              <a:solidFill>
                <a:srgbClr val="000000"/>
              </a:solidFill>
              <a:latin typeface="Arial"/>
              <a:cs typeface="Arial"/>
              <a:sym typeface="Arial"/>
            </a:endParaRPr>
          </a:p>
          <a:p>
            <a:pPr>
              <a:lnSpc>
                <a:spcPct val="70000"/>
              </a:lnSpc>
              <a:buClr>
                <a:srgbClr val="000000"/>
              </a:buClr>
              <a:buSzPts val="1680"/>
            </a:pPr>
            <a:r>
              <a:rPr lang="en-CA" sz="1860" kern="0" dirty="0">
                <a:solidFill>
                  <a:srgbClr val="000000"/>
                </a:solidFill>
                <a:latin typeface="Arial"/>
                <a:cs typeface="Arial"/>
                <a:sym typeface="Arial"/>
                <a:hlinkClick r:id="rId7"/>
              </a:rPr>
              <a:t>I got an eviction order because I owe rent – what to do?</a:t>
            </a:r>
            <a:endParaRPr lang="en-CA" sz="1860" kern="0" dirty="0">
              <a:solidFill>
                <a:srgbClr val="000000"/>
              </a:solidFill>
              <a:latin typeface="Arial"/>
              <a:cs typeface="Arial"/>
              <a:sym typeface="Arial"/>
            </a:endParaRPr>
          </a:p>
          <a:p>
            <a:pPr>
              <a:lnSpc>
                <a:spcPct val="70000"/>
              </a:lnSpc>
              <a:buClr>
                <a:srgbClr val="000000"/>
              </a:buClr>
              <a:buSzPts val="1680"/>
            </a:pPr>
            <a:endParaRPr lang="en-CA" sz="1860" kern="0" dirty="0">
              <a:solidFill>
                <a:srgbClr val="000000"/>
              </a:solidFill>
              <a:latin typeface="Arial"/>
              <a:cs typeface="Arial"/>
              <a:sym typeface="Arial"/>
            </a:endParaRPr>
          </a:p>
          <a:p>
            <a:pPr>
              <a:lnSpc>
                <a:spcPct val="70000"/>
              </a:lnSpc>
              <a:buClr>
                <a:srgbClr val="000000"/>
              </a:buClr>
              <a:buSzPts val="1680"/>
            </a:pPr>
            <a:r>
              <a:rPr lang="en-CA" sz="1860" kern="0" dirty="0">
                <a:solidFill>
                  <a:srgbClr val="000000"/>
                </a:solidFill>
                <a:latin typeface="Arial"/>
                <a:cs typeface="Arial"/>
                <a:sym typeface="Arial"/>
                <a:hlinkClick r:id="rId8"/>
              </a:rPr>
              <a:t>I got an N4 notice – what can I do?</a:t>
            </a:r>
            <a:endParaRPr lang="en-CA" sz="1860" kern="0" dirty="0">
              <a:solidFill>
                <a:srgbClr val="000000"/>
              </a:solidFill>
              <a:latin typeface="Arial"/>
              <a:cs typeface="Arial"/>
              <a:sym typeface="Arial"/>
            </a:endParaRPr>
          </a:p>
          <a:p>
            <a:pPr>
              <a:lnSpc>
                <a:spcPct val="70000"/>
              </a:lnSpc>
              <a:buClr>
                <a:srgbClr val="000000"/>
              </a:buClr>
              <a:buSzPts val="1680"/>
            </a:pPr>
            <a:endParaRPr lang="en-CA" sz="1860" b="1" kern="0" dirty="0">
              <a:solidFill>
                <a:srgbClr val="000000"/>
              </a:solidFill>
              <a:latin typeface="Arial"/>
              <a:cs typeface="Arial"/>
              <a:sym typeface="Arial"/>
            </a:endParaRPr>
          </a:p>
          <a:p>
            <a:pPr marL="114300">
              <a:buClr>
                <a:srgbClr val="000000"/>
              </a:buClr>
            </a:pPr>
            <a:endParaRPr lang="en-CA" sz="1860" b="1" kern="0" dirty="0">
              <a:solidFill>
                <a:srgbClr val="000000"/>
              </a:solidFill>
              <a:latin typeface="Arial"/>
              <a:cs typeface="Arial"/>
              <a:sym typeface="Arial"/>
            </a:endParaRPr>
          </a:p>
          <a:p>
            <a:pPr marL="114300">
              <a:buClr>
                <a:srgbClr val="000000"/>
              </a:buClr>
            </a:pPr>
            <a:r>
              <a:rPr lang="en-CA" sz="2000" b="1" kern="0" dirty="0">
                <a:solidFill>
                  <a:srgbClr val="000000"/>
                </a:solidFill>
                <a:latin typeface="Arial"/>
                <a:cs typeface="Arial"/>
                <a:sym typeface="Arial"/>
              </a:rPr>
              <a:t>Tribunals Ontario Portal – </a:t>
            </a:r>
            <a:r>
              <a:rPr lang="en-CA" sz="2000" b="1" kern="0" dirty="0">
                <a:solidFill>
                  <a:srgbClr val="000000"/>
                </a:solidFill>
                <a:latin typeface="Arial"/>
                <a:cs typeface="Arial"/>
                <a:sym typeface="Arial"/>
                <a:hlinkClick r:id="rId9"/>
              </a:rPr>
              <a:t>Landlord and Tenant Board</a:t>
            </a:r>
            <a:endParaRPr lang="en-CA" sz="2000" b="1" kern="0" dirty="0">
              <a:solidFill>
                <a:srgbClr val="000000"/>
              </a:solidFill>
              <a:latin typeface="Arial"/>
              <a:cs typeface="Arial"/>
              <a:sym typeface="Arial"/>
            </a:endParaRPr>
          </a:p>
          <a:p>
            <a:pPr marL="114300">
              <a:buClr>
                <a:srgbClr val="000000"/>
              </a:buClr>
            </a:pPr>
            <a:r>
              <a:rPr lang="en-CA" sz="2000" kern="0" dirty="0">
                <a:solidFill>
                  <a:srgbClr val="000000"/>
                </a:solidFill>
                <a:latin typeface="Arial"/>
                <a:cs typeface="Arial"/>
                <a:sym typeface="Arial"/>
                <a:hlinkClick r:id="rId10"/>
              </a:rPr>
              <a:t>N4: for non-payment of rent</a:t>
            </a:r>
            <a:endParaRPr lang="en-CA" sz="2000" kern="0" dirty="0">
              <a:solidFill>
                <a:srgbClr val="000000"/>
              </a:solidFill>
              <a:latin typeface="Arial"/>
              <a:cs typeface="Arial"/>
              <a:sym typeface="Arial"/>
            </a:endParaRPr>
          </a:p>
          <a:p>
            <a:pPr>
              <a:lnSpc>
                <a:spcPct val="70000"/>
              </a:lnSpc>
              <a:buClr>
                <a:srgbClr val="000000"/>
              </a:buClr>
              <a:buSzPts val="1680"/>
            </a:pPr>
            <a:endParaRPr lang="en-CA" sz="1860" b="1" kern="0" dirty="0">
              <a:solidFill>
                <a:srgbClr val="000000"/>
              </a:solidFill>
              <a:latin typeface="Arial"/>
              <a:cs typeface="Arial"/>
              <a:sym typeface="Arial"/>
            </a:endParaRPr>
          </a:p>
          <a:p>
            <a:pPr>
              <a:lnSpc>
                <a:spcPct val="70000"/>
              </a:lnSpc>
              <a:buClr>
                <a:srgbClr val="000000"/>
              </a:buClr>
              <a:buSzPts val="1680"/>
            </a:pPr>
            <a:r>
              <a:rPr lang="en-CA" sz="1860" kern="0" dirty="0">
                <a:solidFill>
                  <a:srgbClr val="000000"/>
                </a:solidFill>
                <a:latin typeface="Arial"/>
                <a:cs typeface="Arial"/>
                <a:sym typeface="Arial"/>
                <a:hlinkClick r:id="rId11"/>
              </a:rPr>
              <a:t>N5: for interfering with other, damage or overcrowding</a:t>
            </a:r>
            <a:endParaRPr lang="en-CA" sz="1860" kern="0" dirty="0">
              <a:solidFill>
                <a:srgbClr val="000000"/>
              </a:solidFill>
              <a:latin typeface="Arial"/>
              <a:cs typeface="Arial"/>
              <a:sym typeface="Arial"/>
            </a:endParaRPr>
          </a:p>
          <a:p>
            <a:pPr>
              <a:lnSpc>
                <a:spcPct val="70000"/>
              </a:lnSpc>
              <a:buClr>
                <a:srgbClr val="000000"/>
              </a:buClr>
              <a:buSzPts val="1680"/>
            </a:pPr>
            <a:endParaRPr lang="en-CA" sz="1860" kern="0" dirty="0">
              <a:solidFill>
                <a:srgbClr val="000000"/>
              </a:solidFill>
              <a:latin typeface="Arial"/>
              <a:cs typeface="Arial"/>
              <a:sym typeface="Arial"/>
            </a:endParaRPr>
          </a:p>
          <a:p>
            <a:pPr>
              <a:lnSpc>
                <a:spcPct val="70000"/>
              </a:lnSpc>
              <a:buClr>
                <a:srgbClr val="000000"/>
              </a:buClr>
              <a:buSzPts val="1680"/>
            </a:pPr>
            <a:r>
              <a:rPr lang="en-CA" sz="1860" kern="0" dirty="0">
                <a:solidFill>
                  <a:srgbClr val="000000"/>
                </a:solidFill>
                <a:latin typeface="Arial"/>
                <a:cs typeface="Arial"/>
                <a:sym typeface="Arial"/>
                <a:hlinkClick r:id="rId12"/>
              </a:rPr>
              <a:t>N12: when landlord or new owner requires the rental unit</a:t>
            </a:r>
            <a:endParaRPr lang="en-CA" sz="1860" kern="0" dirty="0">
              <a:solidFill>
                <a:srgbClr val="000000"/>
              </a:solidFill>
              <a:latin typeface="Arial"/>
              <a:cs typeface="Arial"/>
              <a:sym typeface="Arial"/>
            </a:endParaRPr>
          </a:p>
          <a:p>
            <a:pPr>
              <a:lnSpc>
                <a:spcPct val="70000"/>
              </a:lnSpc>
              <a:buClr>
                <a:srgbClr val="000000"/>
              </a:buClr>
              <a:buSzPts val="1680"/>
            </a:pPr>
            <a:endParaRPr lang="en-CA" sz="1600" u="sng" kern="0" dirty="0">
              <a:solidFill>
                <a:srgbClr val="0563C1"/>
              </a:solidFill>
              <a:latin typeface="Arial"/>
              <a:cs typeface="Arial"/>
              <a:sym typeface="Arial"/>
            </a:endParaRPr>
          </a:p>
          <a:p>
            <a:pPr>
              <a:lnSpc>
                <a:spcPct val="70000"/>
              </a:lnSpc>
              <a:buClr>
                <a:srgbClr val="000000"/>
              </a:buClr>
              <a:buSzPts val="1680"/>
            </a:pPr>
            <a:endParaRPr sz="1860" b="1" kern="0" dirty="0">
              <a:solidFill>
                <a:srgbClr val="000000"/>
              </a:solidFill>
              <a:latin typeface="Arial"/>
              <a:cs typeface="Arial"/>
              <a:sym typeface="Arial"/>
            </a:endParaRPr>
          </a:p>
          <a:p>
            <a:pPr>
              <a:lnSpc>
                <a:spcPct val="70000"/>
              </a:lnSpc>
              <a:buClr>
                <a:srgbClr val="000000"/>
              </a:buClr>
              <a:buSzPts val="1680"/>
            </a:pPr>
            <a:endParaRPr sz="1118" b="1" kern="0" dirty="0">
              <a:solidFill>
                <a:srgbClr val="000000"/>
              </a:solidFill>
              <a:highlight>
                <a:srgbClr val="FFFFFF"/>
              </a:highlight>
              <a:latin typeface="Arial"/>
              <a:cs typeface="Arial"/>
              <a:sym typeface="Arial"/>
            </a:endParaRPr>
          </a:p>
          <a:p>
            <a:pPr>
              <a:lnSpc>
                <a:spcPct val="70000"/>
              </a:lnSpc>
              <a:buClr>
                <a:srgbClr val="000000"/>
              </a:buClr>
              <a:buSzPts val="1680"/>
            </a:pPr>
            <a:endParaRPr sz="1860" b="1" kern="0" dirty="0">
              <a:solidFill>
                <a:srgbClr val="000000"/>
              </a:solidFill>
              <a:highlight>
                <a:srgbClr val="FFFFFF"/>
              </a:highlight>
              <a:latin typeface="Arial"/>
              <a:cs typeface="Arial"/>
              <a:sym typeface="Arial"/>
            </a:endParaRPr>
          </a:p>
          <a:p>
            <a:pPr>
              <a:lnSpc>
                <a:spcPct val="70000"/>
              </a:lnSpc>
              <a:buClr>
                <a:srgbClr val="000000"/>
              </a:buClr>
              <a:buSzPts val="1680"/>
            </a:pPr>
            <a:endParaRPr sz="1860" b="1" kern="0" dirty="0">
              <a:solidFill>
                <a:srgbClr val="000000"/>
              </a:solidFill>
              <a:highlight>
                <a:srgbClr val="FFFFFF"/>
              </a:highlight>
              <a:latin typeface="Arial"/>
              <a:cs typeface="Arial"/>
              <a:sym typeface="Arial"/>
            </a:endParaRPr>
          </a:p>
          <a:p>
            <a:pPr>
              <a:lnSpc>
                <a:spcPct val="70000"/>
              </a:lnSpc>
              <a:buClr>
                <a:srgbClr val="000000"/>
              </a:buClr>
              <a:buSzPts val="1680"/>
            </a:pPr>
            <a:endParaRPr sz="1860" b="1" kern="0" dirty="0">
              <a:solidFill>
                <a:srgbClr val="000000"/>
              </a:solidFill>
              <a:highlight>
                <a:srgbClr val="FFFFFF"/>
              </a:highlight>
              <a:latin typeface="Arial"/>
              <a:cs typeface="Arial"/>
              <a:sym typeface="Arial"/>
            </a:endParaRPr>
          </a:p>
          <a:p>
            <a:pPr>
              <a:lnSpc>
                <a:spcPct val="70000"/>
              </a:lnSpc>
              <a:buClr>
                <a:srgbClr val="000000"/>
              </a:buClr>
              <a:buSzPts val="1680"/>
            </a:pPr>
            <a:endParaRPr sz="1860" b="1" kern="0" dirty="0">
              <a:solidFill>
                <a:srgbClr val="0C64C0"/>
              </a:solidFill>
              <a:highlight>
                <a:srgbClr val="FFFFFF"/>
              </a:highlight>
              <a:latin typeface="Arial"/>
              <a:cs typeface="Arial"/>
              <a:sym typeface="Arial"/>
            </a:endParaRPr>
          </a:p>
          <a:p>
            <a:pPr>
              <a:lnSpc>
                <a:spcPct val="70000"/>
              </a:lnSpc>
              <a:buClr>
                <a:srgbClr val="000000"/>
              </a:buClr>
              <a:buSzPts val="1680"/>
            </a:pPr>
            <a:endParaRPr sz="1879" b="1" kern="0" dirty="0">
              <a:solidFill>
                <a:srgbClr val="000000"/>
              </a:solidFill>
              <a:latin typeface="Arial"/>
              <a:cs typeface="Arial"/>
              <a:sym typeface="Arial"/>
            </a:endParaRPr>
          </a:p>
          <a:p>
            <a:pPr>
              <a:lnSpc>
                <a:spcPct val="70000"/>
              </a:lnSpc>
              <a:buClr>
                <a:srgbClr val="000000"/>
              </a:buClr>
              <a:buSzPts val="1680"/>
            </a:pPr>
            <a:endParaRPr sz="1260" b="1" kern="0" dirty="0">
              <a:solidFill>
                <a:srgbClr val="000000"/>
              </a:solidFill>
              <a:latin typeface="Calibri"/>
              <a:ea typeface="Calibri"/>
              <a:cs typeface="Calibri"/>
              <a:sym typeface="Calibri"/>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20779B2-ADB3-8D4D-8A9D-43F3E3EC5D0C}"/>
              </a:ext>
            </a:extLst>
          </p:cNvPr>
          <p:cNvSpPr>
            <a:spLocks noGrp="1"/>
          </p:cNvSpPr>
          <p:nvPr>
            <p:ph type="title"/>
          </p:nvPr>
        </p:nvSpPr>
        <p:spPr>
          <a:xfrm>
            <a:off x="2152650" y="833719"/>
            <a:ext cx="7886700" cy="856971"/>
          </a:xfrm>
        </p:spPr>
        <p:txBody>
          <a:bodyPr>
            <a:normAutofit/>
          </a:bodyPr>
          <a:lstStyle/>
          <a:p>
            <a:r>
              <a:rPr lang="en-CA" sz="3200" b="1" dirty="0">
                <a:solidFill>
                  <a:srgbClr val="002060"/>
                </a:solidFill>
              </a:rPr>
              <a:t>Resources and supports:</a:t>
            </a:r>
            <a:endParaRPr lang="en-US" sz="3200" dirty="0"/>
          </a:p>
        </p:txBody>
      </p:sp>
      <p:sp>
        <p:nvSpPr>
          <p:cNvPr id="6" name="Text Placeholder 5">
            <a:extLst>
              <a:ext uri="{FF2B5EF4-FFF2-40B4-BE49-F238E27FC236}">
                <a16:creationId xmlns:a16="http://schemas.microsoft.com/office/drawing/2014/main" id="{0DA4D042-080A-124D-9B80-B14894109911}"/>
              </a:ext>
            </a:extLst>
          </p:cNvPr>
          <p:cNvSpPr>
            <a:spLocks noGrp="1"/>
          </p:cNvSpPr>
          <p:nvPr>
            <p:ph type="body" idx="1"/>
          </p:nvPr>
        </p:nvSpPr>
        <p:spPr/>
        <p:txBody>
          <a:bodyPr>
            <a:normAutofit/>
          </a:bodyPr>
          <a:lstStyle/>
          <a:p>
            <a:pPr marL="114300" indent="0">
              <a:buNone/>
            </a:pPr>
            <a:endParaRPr lang="en-CA" sz="2400" b="1" dirty="0"/>
          </a:p>
          <a:p>
            <a:pPr marL="114300" indent="0">
              <a:buNone/>
            </a:pPr>
            <a:r>
              <a:rPr lang="en-CA" sz="2400" b="1" dirty="0"/>
              <a:t>Part 1: Navigating Virtual LTB Hearings (April 28, 2022)</a:t>
            </a:r>
          </a:p>
          <a:p>
            <a:pPr marL="114300" indent="0">
              <a:buNone/>
            </a:pPr>
            <a:r>
              <a:rPr lang="en-CA" sz="2400" dirty="0">
                <a:hlinkClick r:id="rId2"/>
              </a:rPr>
              <a:t>Slides and Recording</a:t>
            </a:r>
            <a:endParaRPr lang="en-CA" sz="2400" dirty="0"/>
          </a:p>
          <a:p>
            <a:pPr marL="0" indent="0">
              <a:lnSpc>
                <a:spcPct val="70000"/>
              </a:lnSpc>
              <a:spcBef>
                <a:spcPts val="0"/>
              </a:spcBef>
              <a:buSzPts val="1680"/>
              <a:buNone/>
            </a:pPr>
            <a:endParaRPr lang="en-CA" sz="2400" b="1" dirty="0"/>
          </a:p>
          <a:p>
            <a:pPr marL="114300" indent="0" algn="ctr">
              <a:lnSpc>
                <a:spcPct val="70000"/>
              </a:lnSpc>
              <a:buSzPts val="1680"/>
              <a:buNone/>
            </a:pPr>
            <a:endParaRPr lang="en-CA" b="1" u="sng" dirty="0"/>
          </a:p>
          <a:p>
            <a:pPr marL="114300" indent="0" algn="ctr">
              <a:lnSpc>
                <a:spcPct val="70000"/>
              </a:lnSpc>
              <a:buSzPts val="1680"/>
              <a:buNone/>
            </a:pPr>
            <a:r>
              <a:rPr lang="en-CA" b="1" u="sng" dirty="0"/>
              <a:t>Find your Community Legal Clinic</a:t>
            </a:r>
          </a:p>
          <a:p>
            <a:pPr marL="114300" indent="0" algn="ctr">
              <a:lnSpc>
                <a:spcPct val="70000"/>
              </a:lnSpc>
              <a:buSzPts val="1680"/>
              <a:buNone/>
            </a:pPr>
            <a:r>
              <a:rPr lang="en-CA" b="1" u="sng" dirty="0">
                <a:solidFill>
                  <a:schemeClr val="hlink"/>
                </a:solidFill>
                <a:hlinkClick r:id="rId3"/>
              </a:rPr>
              <a:t>https://www.legalaid.on.ca/legal-clinics/</a:t>
            </a:r>
            <a:endParaRPr lang="en-CA" b="1" u="sng" dirty="0">
              <a:solidFill>
                <a:schemeClr val="hlink"/>
              </a:solidFill>
            </a:endParaRPr>
          </a:p>
          <a:p>
            <a:pPr marL="114300" indent="0">
              <a:buNone/>
            </a:pPr>
            <a:endParaRPr lang="en-US" dirty="0"/>
          </a:p>
        </p:txBody>
      </p:sp>
      <p:sp>
        <p:nvSpPr>
          <p:cNvPr id="4" name="Slide Number Placeholder 3">
            <a:extLst>
              <a:ext uri="{FF2B5EF4-FFF2-40B4-BE49-F238E27FC236}">
                <a16:creationId xmlns:a16="http://schemas.microsoft.com/office/drawing/2014/main" id="{659B9E15-003B-7343-A508-77B72146EC7F}"/>
              </a:ext>
            </a:extLst>
          </p:cNvPr>
          <p:cNvSpPr>
            <a:spLocks noGrp="1"/>
          </p:cNvSpPr>
          <p:nvPr>
            <p:ph type="sldNum" idx="12"/>
          </p:nvPr>
        </p:nvSpPr>
        <p:spPr/>
        <p:txBody>
          <a:bodyPr/>
          <a:lstStyle/>
          <a:p>
            <a:fld id="{00000000-1234-1234-1234-123412341234}" type="slidenum">
              <a:rPr lang="en-CA" kern="0"/>
              <a:pPr/>
              <a:t>31</a:t>
            </a:fld>
            <a:endParaRPr lang="en-CA" kern="0"/>
          </a:p>
        </p:txBody>
      </p:sp>
    </p:spTree>
    <p:extLst>
      <p:ext uri="{BB962C8B-B14F-4D97-AF65-F5344CB8AC3E}">
        <p14:creationId xmlns:p14="http://schemas.microsoft.com/office/powerpoint/2010/main" val="33227787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60"/>
        <p:cNvGrpSpPr/>
        <p:nvPr/>
      </p:nvGrpSpPr>
      <p:grpSpPr>
        <a:xfrm>
          <a:off x="0" y="0"/>
          <a:ext cx="0" cy="0"/>
          <a:chOff x="0" y="0"/>
          <a:chExt cx="0" cy="0"/>
        </a:xfrm>
      </p:grpSpPr>
      <p:sp>
        <p:nvSpPr>
          <p:cNvPr id="362" name="Google Shape;362;gfd761a1ad8_0_19"/>
          <p:cNvSpPr txBox="1">
            <a:spLocks noGrp="1"/>
          </p:cNvSpPr>
          <p:nvPr>
            <p:ph type="body" idx="1"/>
          </p:nvPr>
        </p:nvSpPr>
        <p:spPr>
          <a:xfrm>
            <a:off x="1611675" y="1431349"/>
            <a:ext cx="8894100" cy="4925100"/>
          </a:xfrm>
          <a:prstGeom prst="rect">
            <a:avLst/>
          </a:prstGeom>
          <a:noFill/>
          <a:ln>
            <a:noFill/>
          </a:ln>
        </p:spPr>
        <p:txBody>
          <a:bodyPr spcFirstLastPara="1" wrap="square" lIns="91425" tIns="45700" rIns="91425" bIns="45700" anchor="t" anchorCtr="0">
            <a:normAutofit/>
          </a:bodyPr>
          <a:lstStyle/>
          <a:p>
            <a:pPr marL="0" indent="0">
              <a:spcBef>
                <a:spcPts val="0"/>
              </a:spcBef>
              <a:buSzPts val="2400"/>
              <a:buNone/>
            </a:pPr>
            <a:endParaRPr sz="2400"/>
          </a:p>
          <a:p>
            <a:pPr marL="0" indent="0">
              <a:buSzPts val="2400"/>
              <a:buNone/>
            </a:pPr>
            <a:endParaRPr sz="2400" b="1"/>
          </a:p>
          <a:p>
            <a:pPr marL="0" indent="0">
              <a:buSzPts val="8000"/>
              <a:buNone/>
            </a:pPr>
            <a:br>
              <a:rPr lang="en-CA" sz="8000"/>
            </a:br>
            <a:endParaRPr sz="8000"/>
          </a:p>
        </p:txBody>
      </p:sp>
      <p:sp>
        <p:nvSpPr>
          <p:cNvPr id="363" name="Google Shape;363;gfd761a1ad8_0_19"/>
          <p:cNvSpPr txBox="1">
            <a:spLocks noGrp="1"/>
          </p:cNvSpPr>
          <p:nvPr>
            <p:ph type="sldNum" idx="12"/>
          </p:nvPr>
        </p:nvSpPr>
        <p:spPr>
          <a:xfrm>
            <a:off x="7981950" y="6356351"/>
            <a:ext cx="2057400" cy="365100"/>
          </a:xfrm>
          <a:prstGeom prst="rect">
            <a:avLst/>
          </a:prstGeom>
          <a:noFill/>
          <a:ln>
            <a:noFill/>
          </a:ln>
        </p:spPr>
        <p:txBody>
          <a:bodyPr spcFirstLastPara="1" wrap="square" lIns="91425" tIns="45700" rIns="91425" bIns="45700" anchor="ctr" anchorCtr="0">
            <a:noAutofit/>
          </a:bodyPr>
          <a:lstStyle/>
          <a:p>
            <a:fld id="{00000000-1234-1234-1234-123412341234}" type="slidenum">
              <a:rPr lang="en-CA" kern="0">
                <a:solidFill>
                  <a:srgbClr val="FFFFFF"/>
                </a:solidFill>
              </a:rPr>
              <a:pPr/>
              <a:t>32</a:t>
            </a:fld>
            <a:endParaRPr kern="0">
              <a:solidFill>
                <a:srgbClr val="FFFFFF"/>
              </a:solidFill>
            </a:endParaRPr>
          </a:p>
        </p:txBody>
      </p:sp>
      <p:sp>
        <p:nvSpPr>
          <p:cNvPr id="364" name="Google Shape;364;gfd761a1ad8_0_19"/>
          <p:cNvSpPr txBox="1"/>
          <p:nvPr/>
        </p:nvSpPr>
        <p:spPr>
          <a:xfrm>
            <a:off x="1700975" y="1274900"/>
            <a:ext cx="8804700" cy="5066100"/>
          </a:xfrm>
          <a:prstGeom prst="rect">
            <a:avLst/>
          </a:prstGeom>
          <a:noFill/>
          <a:ln>
            <a:noFill/>
          </a:ln>
        </p:spPr>
        <p:txBody>
          <a:bodyPr spcFirstLastPara="1" wrap="square" lIns="91425" tIns="45700" rIns="91425" bIns="45700" anchor="t" anchorCtr="0">
            <a:normAutofit fontScale="85000" lnSpcReduction="20000"/>
          </a:bodyPr>
          <a:lstStyle/>
          <a:p>
            <a:pPr>
              <a:lnSpc>
                <a:spcPct val="150000"/>
              </a:lnSpc>
              <a:buClr>
                <a:srgbClr val="000000"/>
              </a:buClr>
              <a:buSzPct val="33422"/>
            </a:pPr>
            <a:r>
              <a:rPr lang="en-CA" sz="3600" b="1" kern="0" dirty="0">
                <a:solidFill>
                  <a:srgbClr val="000000"/>
                </a:solidFill>
                <a:latin typeface="Calibri"/>
                <a:ea typeface="Calibri"/>
                <a:cs typeface="Calibri"/>
                <a:sym typeface="Calibri"/>
              </a:rPr>
              <a:t>Calls to action: Truth and Reconciliation</a:t>
            </a:r>
            <a:endParaRPr lang="en-CA" sz="2800" b="1" u="sng" kern="0" dirty="0">
              <a:solidFill>
                <a:srgbClr val="0563C1"/>
              </a:solidFill>
              <a:latin typeface="Calibri"/>
              <a:ea typeface="Calibri"/>
              <a:cs typeface="Calibri"/>
              <a:sym typeface="Calibri"/>
              <a:hlinkClick r:id="rId3"/>
            </a:endParaRPr>
          </a:p>
          <a:p>
            <a:pPr marL="342900" indent="-342900">
              <a:lnSpc>
                <a:spcPct val="150000"/>
              </a:lnSpc>
              <a:buClr>
                <a:srgbClr val="000000"/>
              </a:buClr>
              <a:buSzPct val="51775"/>
              <a:buFont typeface="Arial" panose="020B0604020202020204" pitchFamily="34" charset="0"/>
              <a:buChar char="•"/>
            </a:pPr>
            <a:r>
              <a:rPr lang="en-CA" sz="2400" b="1" u="sng" kern="0" dirty="0">
                <a:solidFill>
                  <a:srgbClr val="0563C1"/>
                </a:solidFill>
                <a:latin typeface="Calibri"/>
                <a:ea typeface="Calibri"/>
                <a:cs typeface="Calibri"/>
                <a:sym typeface="Calibri"/>
                <a:hlinkClick r:id="rId3"/>
              </a:rPr>
              <a:t>Truth and Reconciliation Commission of Canada: Calls to Action</a:t>
            </a:r>
            <a:endParaRPr lang="en-CA" sz="1200" b="1" u="sng" kern="0" dirty="0">
              <a:solidFill>
                <a:srgbClr val="0563C1"/>
              </a:solidFill>
              <a:latin typeface="Calibri"/>
              <a:ea typeface="Calibri"/>
              <a:cs typeface="Calibri"/>
              <a:sym typeface="Calibri"/>
              <a:hlinkClick r:id="rId4"/>
            </a:endParaRPr>
          </a:p>
          <a:p>
            <a:pPr marL="342900" indent="-342900">
              <a:lnSpc>
                <a:spcPct val="150000"/>
              </a:lnSpc>
              <a:buClr>
                <a:srgbClr val="000000"/>
              </a:buClr>
              <a:buSzPct val="51775"/>
              <a:buFont typeface="Arial" panose="020B0604020202020204" pitchFamily="34" charset="0"/>
              <a:buChar char="•"/>
            </a:pPr>
            <a:r>
              <a:rPr lang="en-CA" sz="2400" b="1" u="sng" kern="0" dirty="0">
                <a:solidFill>
                  <a:srgbClr val="0563C1"/>
                </a:solidFill>
                <a:latin typeface="Calibri"/>
                <a:ea typeface="Calibri"/>
                <a:cs typeface="Calibri"/>
                <a:sym typeface="Calibri"/>
                <a:hlinkClick r:id="rId4"/>
              </a:rPr>
              <a:t>Settlers Take Action</a:t>
            </a:r>
            <a:endParaRPr lang="en-CA" sz="2400" b="1" u="sng" kern="0" dirty="0">
              <a:solidFill>
                <a:srgbClr val="0563C1"/>
              </a:solidFill>
              <a:latin typeface="Calibri"/>
              <a:ea typeface="Calibri"/>
              <a:cs typeface="Calibri"/>
              <a:sym typeface="Calibri"/>
            </a:endParaRPr>
          </a:p>
          <a:p>
            <a:pPr marL="342900" indent="-342900">
              <a:lnSpc>
                <a:spcPct val="150000"/>
              </a:lnSpc>
              <a:buClr>
                <a:srgbClr val="000000"/>
              </a:buClr>
              <a:buSzPct val="51775"/>
              <a:buFont typeface="Arial" panose="020B0604020202020204" pitchFamily="34" charset="0"/>
              <a:buChar char="•"/>
            </a:pPr>
            <a:endParaRPr lang="en-CA" sz="2400" b="1" u="sng" kern="0" dirty="0">
              <a:solidFill>
                <a:srgbClr val="0563C1"/>
              </a:solidFill>
              <a:latin typeface="Calibri"/>
              <a:ea typeface="Calibri"/>
              <a:cs typeface="Calibri"/>
              <a:sym typeface="Calibri"/>
            </a:endParaRPr>
          </a:p>
          <a:p>
            <a:pPr>
              <a:lnSpc>
                <a:spcPct val="150000"/>
              </a:lnSpc>
              <a:buClr>
                <a:srgbClr val="000000"/>
              </a:buClr>
              <a:buSzPct val="51775"/>
            </a:pPr>
            <a:r>
              <a:rPr lang="en-CA" sz="3800" b="1" kern="0" dirty="0">
                <a:solidFill>
                  <a:srgbClr val="000000"/>
                </a:solidFill>
                <a:latin typeface="Calibri"/>
                <a:ea typeface="Calibri"/>
                <a:cs typeface="Calibri"/>
                <a:sym typeface="Calibri"/>
              </a:rPr>
              <a:t>Education </a:t>
            </a:r>
          </a:p>
          <a:p>
            <a:pPr marL="342900" indent="-342900">
              <a:lnSpc>
                <a:spcPct val="150000"/>
              </a:lnSpc>
              <a:buClr>
                <a:srgbClr val="000000"/>
              </a:buClr>
              <a:buSzPct val="51775"/>
              <a:buFont typeface="Arial" panose="020B0604020202020204" pitchFamily="34" charset="0"/>
              <a:buChar char="•"/>
            </a:pPr>
            <a:r>
              <a:rPr lang="en-CA" sz="2400" b="1" u="sng" kern="0" dirty="0">
                <a:solidFill>
                  <a:srgbClr val="0563C1"/>
                </a:solidFill>
                <a:latin typeface="Calibri"/>
                <a:ea typeface="Calibri"/>
                <a:cs typeface="Calibri"/>
                <a:sym typeface="Calibri"/>
                <a:hlinkClick r:id="rId5"/>
              </a:rPr>
              <a:t>Indigenous Canada - Free Course</a:t>
            </a:r>
            <a:endParaRPr lang="en-CA" sz="2400" b="1" u="sng" kern="0" dirty="0">
              <a:solidFill>
                <a:srgbClr val="0563C1"/>
              </a:solidFill>
              <a:latin typeface="Calibri"/>
              <a:ea typeface="Calibri"/>
              <a:cs typeface="Calibri"/>
              <a:sym typeface="Calibri"/>
            </a:endParaRPr>
          </a:p>
          <a:p>
            <a:pPr>
              <a:lnSpc>
                <a:spcPct val="150000"/>
              </a:lnSpc>
              <a:buClr>
                <a:srgbClr val="000000"/>
              </a:buClr>
              <a:buSzPct val="51775"/>
            </a:pPr>
            <a:endParaRPr lang="en-CA" sz="2400" b="1" u="sng" kern="0" dirty="0">
              <a:solidFill>
                <a:srgbClr val="0563C1"/>
              </a:solidFill>
              <a:latin typeface="Calibri"/>
              <a:cs typeface="Calibri"/>
              <a:sym typeface="Calibri"/>
            </a:endParaRPr>
          </a:p>
          <a:p>
            <a:pPr>
              <a:lnSpc>
                <a:spcPct val="150000"/>
              </a:lnSpc>
              <a:buClr>
                <a:srgbClr val="000000"/>
              </a:buClr>
              <a:buSzPct val="51775"/>
            </a:pPr>
            <a:r>
              <a:rPr lang="en-CA" sz="3600" b="1" kern="0" dirty="0">
                <a:solidFill>
                  <a:srgbClr val="000000"/>
                </a:solidFill>
                <a:latin typeface="Calibri" panose="020F0502020204030204" pitchFamily="34" charset="0"/>
                <a:cs typeface="Calibri" panose="020F0502020204030204" pitchFamily="34" charset="0"/>
                <a:sym typeface="Calibri"/>
              </a:rPr>
              <a:t>Whose Land?</a:t>
            </a:r>
          </a:p>
          <a:p>
            <a:pPr>
              <a:lnSpc>
                <a:spcPct val="150000"/>
              </a:lnSpc>
              <a:buClr>
                <a:srgbClr val="000000"/>
              </a:buClr>
              <a:buSzPct val="51775"/>
            </a:pPr>
            <a:r>
              <a:rPr lang="en-CA" sz="2000" kern="0" dirty="0">
                <a:solidFill>
                  <a:srgbClr val="000000"/>
                </a:solidFill>
                <a:latin typeface="Calibri" panose="020F0502020204030204" pitchFamily="34" charset="0"/>
                <a:cs typeface="Calibri" panose="020F0502020204030204" pitchFamily="34" charset="0"/>
                <a:sym typeface="Arial"/>
              </a:rPr>
              <a:t>Learn about where you are situated, information for land acknowledgements and learn about the treaties and agreements signed across Canada (Turtle Island). </a:t>
            </a:r>
            <a:endParaRPr lang="en-CA" sz="1400" kern="0" dirty="0">
              <a:solidFill>
                <a:srgbClr val="000000"/>
              </a:solidFill>
              <a:latin typeface="Calibri" panose="020F0502020204030204" pitchFamily="34" charset="0"/>
              <a:cs typeface="Calibri" panose="020F0502020204030204" pitchFamily="34" charset="0"/>
              <a:sym typeface="Arial"/>
            </a:endParaRPr>
          </a:p>
          <a:p>
            <a:pPr marL="342900" indent="-342900">
              <a:lnSpc>
                <a:spcPct val="150000"/>
              </a:lnSpc>
              <a:buClr>
                <a:srgbClr val="000000"/>
              </a:buClr>
              <a:buSzPct val="51775"/>
              <a:buFont typeface="Arial" panose="020B0604020202020204" pitchFamily="34" charset="0"/>
              <a:buChar char="•"/>
            </a:pPr>
            <a:r>
              <a:rPr lang="en-CA" sz="2400" b="1" kern="0" dirty="0">
                <a:solidFill>
                  <a:srgbClr val="000000"/>
                </a:solidFill>
                <a:latin typeface="Calibri" panose="020F0502020204030204" pitchFamily="34" charset="0"/>
                <a:cs typeface="Calibri" panose="020F0502020204030204" pitchFamily="34" charset="0"/>
                <a:sym typeface="Arial"/>
                <a:hlinkClick r:id="rId6"/>
              </a:rPr>
              <a:t>Whose Land?</a:t>
            </a:r>
            <a:endParaRPr lang="en-CA" sz="2400" b="1" kern="0" dirty="0">
              <a:solidFill>
                <a:srgbClr val="000000"/>
              </a:solidFill>
              <a:latin typeface="Calibri" panose="020F0502020204030204" pitchFamily="34" charset="0"/>
              <a:cs typeface="Calibri" panose="020F0502020204030204" pitchFamily="34" charset="0"/>
              <a:sym typeface="Arial"/>
            </a:endParaRPr>
          </a:p>
          <a:p>
            <a:pPr>
              <a:lnSpc>
                <a:spcPct val="150000"/>
              </a:lnSpc>
              <a:buClr>
                <a:srgbClr val="000000"/>
              </a:buClr>
              <a:buSzPct val="51775"/>
            </a:pPr>
            <a:endParaRPr sz="2400" b="1" kern="0" dirty="0">
              <a:solidFill>
                <a:srgbClr val="000000"/>
              </a:solidFill>
              <a:latin typeface="Arial"/>
              <a:ea typeface="Arial"/>
              <a:cs typeface="Arial"/>
              <a:sym typeface="Arial"/>
            </a:endParaRPr>
          </a:p>
          <a:p>
            <a:pPr>
              <a:lnSpc>
                <a:spcPct val="90000"/>
              </a:lnSpc>
              <a:buClr>
                <a:srgbClr val="000000"/>
              </a:buClr>
              <a:buSzPct val="65512"/>
            </a:pPr>
            <a:endParaRPr sz="3663" b="1" kern="0" dirty="0">
              <a:solidFill>
                <a:srgbClr val="000000"/>
              </a:solidFill>
              <a:latin typeface="Arial"/>
              <a:ea typeface="Arial"/>
              <a:cs typeface="Arial"/>
              <a:sym typeface="Arial"/>
            </a:endParaRPr>
          </a:p>
          <a:p>
            <a:pPr>
              <a:lnSpc>
                <a:spcPct val="90000"/>
              </a:lnSpc>
              <a:buClr>
                <a:srgbClr val="000000"/>
              </a:buClr>
              <a:buSzPct val="65512"/>
            </a:pPr>
            <a:endParaRPr sz="3663" b="1" kern="0" dirty="0">
              <a:solidFill>
                <a:srgbClr val="000000"/>
              </a:solidFill>
              <a:latin typeface="Arial"/>
              <a:ea typeface="Arial"/>
              <a:cs typeface="Arial"/>
              <a:sym typeface="Arial"/>
            </a:endParaRPr>
          </a:p>
          <a:p>
            <a:pPr>
              <a:lnSpc>
                <a:spcPct val="90000"/>
              </a:lnSpc>
              <a:buClr>
                <a:srgbClr val="000000"/>
              </a:buClr>
              <a:buSzPct val="65512"/>
            </a:pPr>
            <a:endParaRPr sz="3663" b="1" kern="0" dirty="0">
              <a:solidFill>
                <a:srgbClr val="000000"/>
              </a:solidFill>
              <a:latin typeface="Arial"/>
              <a:ea typeface="Arial"/>
              <a:cs typeface="Arial"/>
              <a:sym typeface="Arial"/>
            </a:endParaRPr>
          </a:p>
          <a:p>
            <a:pPr>
              <a:lnSpc>
                <a:spcPct val="90000"/>
              </a:lnSpc>
              <a:buClr>
                <a:srgbClr val="000000"/>
              </a:buClr>
              <a:buSzPct val="100000"/>
            </a:pPr>
            <a:endParaRPr sz="2400" b="1" kern="0" dirty="0">
              <a:solidFill>
                <a:srgbClr val="000000"/>
              </a:solidFill>
              <a:latin typeface="Calibri"/>
              <a:ea typeface="Calibri"/>
              <a:cs typeface="Calibri"/>
              <a:sym typeface="Calibri"/>
            </a:endParaRPr>
          </a:p>
          <a:p>
            <a:pPr>
              <a:lnSpc>
                <a:spcPct val="90000"/>
              </a:lnSpc>
              <a:buClr>
                <a:srgbClr val="000000"/>
              </a:buClr>
              <a:buSzPct val="100000"/>
            </a:pPr>
            <a:endParaRPr sz="2400" b="1" kern="0" dirty="0">
              <a:solidFill>
                <a:srgbClr val="000000"/>
              </a:solidFill>
              <a:latin typeface="Calibri"/>
              <a:ea typeface="Calibri"/>
              <a:cs typeface="Calibri"/>
              <a:sym typeface="Calibri"/>
            </a:endParaRPr>
          </a:p>
          <a:p>
            <a:pPr>
              <a:lnSpc>
                <a:spcPct val="90000"/>
              </a:lnSpc>
              <a:buClr>
                <a:srgbClr val="000000"/>
              </a:buClr>
              <a:buSzPct val="100000"/>
            </a:pPr>
            <a:endParaRPr sz="2400" b="1" kern="0" dirty="0">
              <a:solidFill>
                <a:srgbClr val="000000"/>
              </a:solidFill>
              <a:latin typeface="Calibri"/>
              <a:ea typeface="Calibri"/>
              <a:cs typeface="Calibri"/>
              <a:sym typeface="Calibri"/>
            </a:endParaRPr>
          </a:p>
          <a:p>
            <a:pPr>
              <a:lnSpc>
                <a:spcPct val="90000"/>
              </a:lnSpc>
              <a:buClr>
                <a:srgbClr val="000000"/>
              </a:buClr>
              <a:buSzPct val="100000"/>
            </a:pPr>
            <a:endParaRPr sz="2400" b="1" kern="0" dirty="0">
              <a:solidFill>
                <a:srgbClr val="000000"/>
              </a:solidFill>
              <a:latin typeface="Calibri"/>
              <a:ea typeface="Calibri"/>
              <a:cs typeface="Calibri"/>
              <a:sym typeface="Calibri"/>
            </a:endParaRPr>
          </a:p>
          <a:p>
            <a:pPr>
              <a:lnSpc>
                <a:spcPct val="90000"/>
              </a:lnSpc>
              <a:buClr>
                <a:srgbClr val="000000"/>
              </a:buClr>
              <a:buSzPct val="100000"/>
            </a:pPr>
            <a:endParaRPr sz="2400" b="1" kern="0" dirty="0">
              <a:solidFill>
                <a:srgbClr val="000000"/>
              </a:solidFill>
              <a:latin typeface="Calibri"/>
              <a:ea typeface="Calibri"/>
              <a:cs typeface="Calibri"/>
              <a:sym typeface="Calibri"/>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AGENDA</a:t>
            </a:r>
          </a:p>
        </p:txBody>
      </p:sp>
      <p:sp>
        <p:nvSpPr>
          <p:cNvPr id="3" name="Content Placeholder 2"/>
          <p:cNvSpPr>
            <a:spLocks noGrp="1"/>
          </p:cNvSpPr>
          <p:nvPr>
            <p:ph idx="1"/>
          </p:nvPr>
        </p:nvSpPr>
        <p:spPr/>
        <p:txBody>
          <a:bodyPr/>
          <a:lstStyle/>
          <a:p>
            <a:r>
              <a:rPr lang="en-CA" dirty="0"/>
              <a:t>1. Brief overview of what the Landlord and Tenant Board covers.</a:t>
            </a:r>
          </a:p>
          <a:p>
            <a:r>
              <a:rPr lang="en-CA" dirty="0"/>
              <a:t>2. Some common landlord applications.</a:t>
            </a:r>
          </a:p>
          <a:p>
            <a:r>
              <a:rPr lang="en-CA" dirty="0"/>
              <a:t>3. Some of the most common notices served on tenants.</a:t>
            </a:r>
          </a:p>
          <a:p>
            <a:r>
              <a:rPr lang="en-CA" dirty="0"/>
              <a:t>4. N4’s and N5’s and Common Errors</a:t>
            </a:r>
          </a:p>
          <a:p>
            <a:r>
              <a:rPr lang="en-CA" dirty="0"/>
              <a:t>5. Questions</a:t>
            </a:r>
          </a:p>
          <a:p>
            <a:r>
              <a:rPr lang="en-CA" dirty="0"/>
              <a:t>6. N12’s and Common Errors</a:t>
            </a:r>
          </a:p>
          <a:p>
            <a:r>
              <a:rPr lang="en-CA" dirty="0"/>
              <a:t>7. Some landlord applications</a:t>
            </a:r>
          </a:p>
          <a:p>
            <a:r>
              <a:rPr lang="en-CA" dirty="0"/>
              <a:t>Questions</a:t>
            </a:r>
          </a:p>
          <a:p>
            <a:endParaRPr lang="en-CA" dirty="0"/>
          </a:p>
        </p:txBody>
      </p:sp>
    </p:spTree>
    <p:extLst>
      <p:ext uri="{BB962C8B-B14F-4D97-AF65-F5344CB8AC3E}">
        <p14:creationId xmlns:p14="http://schemas.microsoft.com/office/powerpoint/2010/main" val="1960418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Brief Overview:</a:t>
            </a:r>
          </a:p>
        </p:txBody>
      </p:sp>
      <p:pic>
        <p:nvPicPr>
          <p:cNvPr id="5" name="Picture Placeholder 4"/>
          <p:cNvPicPr>
            <a:picLocks noGrp="1" noChangeAspect="1"/>
          </p:cNvPicPr>
          <p:nvPr>
            <p:ph type="pic" idx="1"/>
          </p:nvPr>
        </p:nvPicPr>
        <p:blipFill>
          <a:blip r:embed="rId2">
            <a:extLst>
              <a:ext uri="{28A0092B-C50C-407E-A947-70E740481C1C}">
                <a14:useLocalDpi xmlns:a14="http://schemas.microsoft.com/office/drawing/2010/main" val="0"/>
              </a:ext>
            </a:extLst>
          </a:blip>
          <a:srcRect l="7862" r="7862"/>
          <a:stretch>
            <a:fillRect/>
          </a:stretch>
        </p:blipFill>
        <p:spPr>
          <a:xfrm>
            <a:off x="5061857" y="987425"/>
            <a:ext cx="6293531" cy="4873625"/>
          </a:xfrm>
        </p:spPr>
      </p:pic>
      <p:sp>
        <p:nvSpPr>
          <p:cNvPr id="4" name="Text Placeholder 3"/>
          <p:cNvSpPr>
            <a:spLocks noGrp="1"/>
          </p:cNvSpPr>
          <p:nvPr>
            <p:ph type="body" sz="half" idx="2"/>
          </p:nvPr>
        </p:nvSpPr>
        <p:spPr/>
        <p:txBody>
          <a:bodyPr/>
          <a:lstStyle/>
          <a:p>
            <a:r>
              <a:rPr lang="en-CA" dirty="0"/>
              <a:t>What does the Landlord and Tenant Board cover?</a:t>
            </a:r>
          </a:p>
        </p:txBody>
      </p:sp>
    </p:spTree>
    <p:extLst>
      <p:ext uri="{BB962C8B-B14F-4D97-AF65-F5344CB8AC3E}">
        <p14:creationId xmlns:p14="http://schemas.microsoft.com/office/powerpoint/2010/main" val="3905751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Jurisdiction of the Landlord and Tenant Board</a:t>
            </a:r>
          </a:p>
        </p:txBody>
      </p:sp>
      <p:sp>
        <p:nvSpPr>
          <p:cNvPr id="3" name="Content Placeholder 2"/>
          <p:cNvSpPr>
            <a:spLocks noGrp="1"/>
          </p:cNvSpPr>
          <p:nvPr>
            <p:ph idx="1"/>
          </p:nvPr>
        </p:nvSpPr>
        <p:spPr/>
        <p:txBody>
          <a:bodyPr>
            <a:normAutofit fontScale="92500" lnSpcReduction="20000"/>
          </a:bodyPr>
          <a:lstStyle/>
          <a:p>
            <a:r>
              <a:rPr lang="en-CA" dirty="0"/>
              <a:t>Governs relationships between residential landlords and tenants and applies the </a:t>
            </a:r>
            <a:r>
              <a:rPr lang="en-CA" i="1" dirty="0"/>
              <a:t>Residential Tenancies Act</a:t>
            </a:r>
            <a:endParaRPr lang="en-CA" dirty="0"/>
          </a:p>
          <a:p>
            <a:r>
              <a:rPr lang="en-CA" dirty="0"/>
              <a:t>Certain kinds of tenancies are excluded, e.g. sharing a kitchen and bathroom with landlord, short-term accommodation provided as emergency shelter, living accommodation intended to be provided to the travelling or vacationing public</a:t>
            </a:r>
          </a:p>
          <a:p>
            <a:r>
              <a:rPr lang="en-CA" i="1" dirty="0"/>
              <a:t>Residential Tenancies Act </a:t>
            </a:r>
            <a:r>
              <a:rPr lang="en-CA" dirty="0"/>
              <a:t>sets out application process for landlord and tenants, authority of Landlord and Tenant Board to order various remedies and assist in resolution of disputes between parties</a:t>
            </a:r>
          </a:p>
          <a:p>
            <a:pPr marL="0" indent="0">
              <a:buNone/>
            </a:pPr>
            <a:endParaRPr lang="en-CA" b="1" i="1" dirty="0"/>
          </a:p>
          <a:p>
            <a:pPr marL="0" indent="0">
              <a:buNone/>
            </a:pPr>
            <a:r>
              <a:rPr lang="en-CA" b="1" i="1" dirty="0"/>
              <a:t>*** The RTA is very complex, this is a very brief overview, please seek legal advice if you have specific questions about a particular situation</a:t>
            </a:r>
          </a:p>
          <a:p>
            <a:endParaRPr lang="en-CA" dirty="0"/>
          </a:p>
        </p:txBody>
      </p:sp>
    </p:spTree>
    <p:extLst>
      <p:ext uri="{BB962C8B-B14F-4D97-AF65-F5344CB8AC3E}">
        <p14:creationId xmlns:p14="http://schemas.microsoft.com/office/powerpoint/2010/main" val="2873728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BUT FIRST, The Notice</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38375" y="1953419"/>
            <a:ext cx="7715250" cy="4095750"/>
          </a:xfrm>
        </p:spPr>
      </p:pic>
    </p:spTree>
    <p:extLst>
      <p:ext uri="{BB962C8B-B14F-4D97-AF65-F5344CB8AC3E}">
        <p14:creationId xmlns:p14="http://schemas.microsoft.com/office/powerpoint/2010/main" val="1881138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Some of the most common notices served on tenants</a:t>
            </a:r>
          </a:p>
        </p:txBody>
      </p:sp>
      <p:sp>
        <p:nvSpPr>
          <p:cNvPr id="3" name="Content Placeholder 2"/>
          <p:cNvSpPr>
            <a:spLocks noGrp="1"/>
          </p:cNvSpPr>
          <p:nvPr>
            <p:ph idx="1"/>
          </p:nvPr>
        </p:nvSpPr>
        <p:spPr/>
        <p:txBody>
          <a:bodyPr/>
          <a:lstStyle/>
          <a:p>
            <a:pPr marL="514350" indent="-514350">
              <a:buFont typeface="+mj-lt"/>
              <a:buAutoNum type="arabicPeriod"/>
            </a:pPr>
            <a:r>
              <a:rPr lang="en-CA" dirty="0"/>
              <a:t>Some of the most common notices served on tenants are:</a:t>
            </a:r>
          </a:p>
          <a:p>
            <a:pPr lvl="1"/>
            <a:r>
              <a:rPr lang="en-CA" dirty="0"/>
              <a:t>N4: Notice to End your Tenancy Early for Non-payment of rent;</a:t>
            </a:r>
          </a:p>
          <a:p>
            <a:pPr lvl="1"/>
            <a:r>
              <a:rPr lang="en-CA" dirty="0"/>
              <a:t>N5 Notice to End your Tenancy for Interfering with Other, Damage, or Overcrowding</a:t>
            </a:r>
          </a:p>
          <a:p>
            <a:pPr lvl="1"/>
            <a:r>
              <a:rPr lang="en-CA" dirty="0"/>
              <a:t>N6: Notice to End your Tenancy for Illegal Acts or Misrepresenting Income in a Rent-Geared-to-Income Rental Unit</a:t>
            </a:r>
          </a:p>
          <a:p>
            <a:pPr lvl="1"/>
            <a:r>
              <a:rPr lang="en-CA" dirty="0"/>
              <a:t>N7: Notice to End your Tenancy for Causing Serious Problems in the Rental Unit or Residential Complex</a:t>
            </a:r>
          </a:p>
          <a:p>
            <a:pPr lvl="1"/>
            <a:r>
              <a:rPr lang="en-CA" dirty="0"/>
              <a:t>N12: Notice to End your Tenancy Because the Landlord, a Purchaser or a Family Member Requires the Rental Unit</a:t>
            </a:r>
          </a:p>
          <a:p>
            <a:pPr lvl="1"/>
            <a:r>
              <a:rPr lang="en-CA" sz="1800" dirty="0"/>
              <a:t>There are numerous other notices as well but we will be focusing on the N4, N5 and N12 today.</a:t>
            </a:r>
          </a:p>
        </p:txBody>
      </p:sp>
    </p:spTree>
    <p:extLst>
      <p:ext uri="{BB962C8B-B14F-4D97-AF65-F5344CB8AC3E}">
        <p14:creationId xmlns:p14="http://schemas.microsoft.com/office/powerpoint/2010/main" val="4103117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The Notice is Only the First Step</a:t>
            </a: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618061" y="1506311"/>
            <a:ext cx="3552825" cy="3267075"/>
          </a:xfrm>
          <a:ln w="22225">
            <a:solidFill>
              <a:srgbClr val="FF0000">
                <a:alpha val="50000"/>
              </a:srgbClr>
            </a:solidFill>
          </a:ln>
        </p:spPr>
      </p:pic>
      <p:sp>
        <p:nvSpPr>
          <p:cNvPr id="4" name="Text Placeholder 3"/>
          <p:cNvSpPr>
            <a:spLocks noGrp="1"/>
          </p:cNvSpPr>
          <p:nvPr>
            <p:ph type="body" sz="half" idx="2"/>
          </p:nvPr>
        </p:nvSpPr>
        <p:spPr/>
        <p:txBody>
          <a:bodyPr/>
          <a:lstStyle/>
          <a:p>
            <a:r>
              <a:rPr lang="en-CA" dirty="0"/>
              <a:t>Many tenants receive a Notice of Termination and mistakenly believe that they must move out of the rental unit by the termination date that is set out in the notice.</a:t>
            </a:r>
          </a:p>
          <a:p>
            <a:r>
              <a:rPr lang="en-CA" dirty="0"/>
              <a:t>If you do not take away anything else from today’s presentation, please remember this:</a:t>
            </a:r>
          </a:p>
          <a:p>
            <a:r>
              <a:rPr lang="en-CA" dirty="0"/>
              <a:t>THE NOTICE IS ONLY THE FIRST STEP IN THE EVICTION PROCESS. </a:t>
            </a:r>
          </a:p>
          <a:p>
            <a:r>
              <a:rPr lang="en-CA" dirty="0"/>
              <a:t>Tenants DO NOT have to leave the rental unit just because they have received a notice of termination, regardless of the reason. </a:t>
            </a:r>
          </a:p>
        </p:txBody>
      </p:sp>
    </p:spTree>
    <p:extLst>
      <p:ext uri="{BB962C8B-B14F-4D97-AF65-F5344CB8AC3E}">
        <p14:creationId xmlns:p14="http://schemas.microsoft.com/office/powerpoint/2010/main" val="2155634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836</TotalTime>
  <Words>3031</Words>
  <Application>Microsoft Office PowerPoint</Application>
  <PresentationFormat>Widescreen</PresentationFormat>
  <Paragraphs>225</Paragraphs>
  <Slides>32</Slides>
  <Notes>5</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32</vt:i4>
      </vt:variant>
    </vt:vector>
  </HeadingPairs>
  <TitlesOfParts>
    <vt:vector size="39" baseType="lpstr">
      <vt:lpstr>Arial</vt:lpstr>
      <vt:lpstr>Calibri</vt:lpstr>
      <vt:lpstr>Calibri Light</vt:lpstr>
      <vt:lpstr>Lato</vt:lpstr>
      <vt:lpstr>Office Theme</vt:lpstr>
      <vt:lpstr>2_Office Theme</vt:lpstr>
      <vt:lpstr>1_Office Theme</vt:lpstr>
      <vt:lpstr>Understanding and Preventing  the Eviction Process Presentation and Q+A</vt:lpstr>
      <vt:lpstr>What you can expect today</vt:lpstr>
      <vt:lpstr>Land Acknowledgement</vt:lpstr>
      <vt:lpstr>AGENDA</vt:lpstr>
      <vt:lpstr>Brief Overview:</vt:lpstr>
      <vt:lpstr>Jurisdiction of the Landlord and Tenant Board</vt:lpstr>
      <vt:lpstr>BUT FIRST, The Notice</vt:lpstr>
      <vt:lpstr>Some of the most common notices served on tenants</vt:lpstr>
      <vt:lpstr>The Notice is Only the First Step</vt:lpstr>
      <vt:lpstr>Clear as MUD</vt:lpstr>
      <vt:lpstr>So you fell behind in your rent</vt:lpstr>
      <vt:lpstr>N4: Notice to End Your Tenancy Early for Non-payment of Rent</vt:lpstr>
      <vt:lpstr>Common Errors:</vt:lpstr>
      <vt:lpstr>Common Errors continued:</vt:lpstr>
      <vt:lpstr>Behavior, Damage or Overcrowding</vt:lpstr>
      <vt:lpstr> N5 Notice to End your Tenancy for Interfering with Other, Damage, or Overcrowding </vt:lpstr>
      <vt:lpstr>Common Errors:</vt:lpstr>
      <vt:lpstr>Common errors continued:</vt:lpstr>
      <vt:lpstr>Common Errors continued:</vt:lpstr>
      <vt:lpstr>QUESTIONS</vt:lpstr>
      <vt:lpstr>Owner or Purchaser’s Own Use</vt:lpstr>
      <vt:lpstr>N12: Notice to End your Tenancy Because the Landlord, a Purchaser or a Family Member Requires the Rental Unit</vt:lpstr>
      <vt:lpstr>Common Errors:</vt:lpstr>
      <vt:lpstr>Common Errors continued:</vt:lpstr>
      <vt:lpstr>Common Errors continued:</vt:lpstr>
      <vt:lpstr> </vt:lpstr>
      <vt:lpstr>Landlord Application to the Landlord and Tenant Board</vt:lpstr>
      <vt:lpstr>Some Common Landlord Applications</vt:lpstr>
      <vt:lpstr>Landlord applications con’t</vt:lpstr>
      <vt:lpstr>Resources and supports:</vt:lpstr>
      <vt:lpstr>Resources and supports:</vt:lpstr>
      <vt:lpstr>PowerPoint Presentation</vt:lpstr>
    </vt:vector>
  </TitlesOfParts>
  <Company>Legal Aid Ontario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and Preventing the Eviction Process</dc:title>
  <dc:creator>Tracey Lasook</dc:creator>
  <cp:lastModifiedBy>Urooj Ameeruddin</cp:lastModifiedBy>
  <cp:revision>44</cp:revision>
  <cp:lastPrinted>2022-05-11T14:47:13Z</cp:lastPrinted>
  <dcterms:created xsi:type="dcterms:W3CDTF">2022-05-09T16:37:14Z</dcterms:created>
  <dcterms:modified xsi:type="dcterms:W3CDTF">2022-05-12T20:12:07Z</dcterms:modified>
</cp:coreProperties>
</file>